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7" r:id="rId1"/>
    <p:sldMasterId id="2147483669" r:id="rId2"/>
    <p:sldMasterId id="2147483683" r:id="rId3"/>
  </p:sldMasterIdLst>
  <p:notesMasterIdLst>
    <p:notesMasterId r:id="rId13"/>
  </p:notesMasterIdLst>
  <p:sldIdLst>
    <p:sldId id="256" r:id="rId4"/>
    <p:sldId id="854" r:id="rId5"/>
    <p:sldId id="844" r:id="rId6"/>
    <p:sldId id="857" r:id="rId7"/>
    <p:sldId id="865" r:id="rId8"/>
    <p:sldId id="866" r:id="rId9"/>
    <p:sldId id="860" r:id="rId10"/>
    <p:sldId id="861" r:id="rId11"/>
    <p:sldId id="862" r:id="rId12"/>
  </p:sldIdLst>
  <p:sldSz cx="18288000" cy="10287000"/>
  <p:notesSz cx="7102475" cy="9388475"/>
  <p:embeddedFontLst>
    <p:embeddedFont>
      <p:font typeface="Roboto" panose="02000000000000000000" pitchFamily="2" charset="0"/>
      <p:regular r:id="rId14"/>
      <p:bold r:id="rId15"/>
      <p:italic r:id="rId16"/>
      <p:boldItalic r:id="rId17"/>
    </p:embeddedFont>
    <p:embeddedFont>
      <p:font typeface="Roboto Black" panose="02000000000000000000" pitchFamily="2" charset="0"/>
      <p:bold r:id="rId18"/>
      <p:boldItalic r:id="rId19"/>
    </p:embeddedFont>
    <p:embeddedFont>
      <p:font typeface="Roboto Bold" panose="020B0604020202020204" charset="0"/>
      <p:regular r:id="rId20"/>
      <p:bold r:id="rId21"/>
    </p:embeddedFont>
    <p:embeddedFont>
      <p:font typeface="Roboto Condensed" panose="02000000000000000000" pitchFamily="2" charset="0"/>
      <p:regular r:id="rId22"/>
      <p:bold r:id="rId23"/>
      <p:italic r:id="rId24"/>
      <p:boldItalic r:id="rId25"/>
    </p:embeddedFont>
    <p:embeddedFont>
      <p:font typeface="Roboto Condensed Bold" panose="02000000000000000000" charset="0"/>
      <p:bold r:id="rId26"/>
    </p:embeddedFont>
    <p:embeddedFont>
      <p:font typeface="Roboto Thin" panose="02000000000000000000" pitchFamily="2" charset="0"/>
      <p:regular r:id="rId27"/>
      <p:italic r:id="rId28"/>
    </p:embeddedFont>
    <p:embeddedFont>
      <p:font typeface="Tw Cen MT" panose="020B0602020104020603" pitchFamily="34" charset="0"/>
      <p:regular r:id="rId29"/>
      <p:bold r:id="rId30"/>
      <p:italic r:id="rId31"/>
      <p:boldItalic r:id="rId32"/>
    </p:embeddedFont>
    <p:embeddedFont>
      <p:font typeface="Wingdings 3" panose="05040102010807070707" pitchFamily="18" charset="2"/>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2"/>
    <a:srgbClr val="003B5C"/>
    <a:srgbClr val="509B40"/>
    <a:srgbClr val="35672B"/>
    <a:srgbClr val="2F5C26"/>
    <a:srgbClr val="858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60F5A-3073-4C2F-AA03-DD7C932F777A}" v="6" dt="2025-03-11T13:40:13.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0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microsoft.com/office/2015/10/relationships/revisionInfo" Target="revisionInfo.xml"/><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Vernier" userId="a90e3907-8ad0-4305-a5f4-6e34d01779f8" providerId="ADAL" clId="{EF2530E1-51F2-438E-A1F4-7506399022AC}"/>
    <pc:docChg chg="custSel modSld">
      <pc:chgData name="Max Vernier" userId="a90e3907-8ad0-4305-a5f4-6e34d01779f8" providerId="ADAL" clId="{EF2530E1-51F2-438E-A1F4-7506399022AC}" dt="2025-03-11T15:22:20.089" v="75" actId="20577"/>
      <pc:docMkLst>
        <pc:docMk/>
      </pc:docMkLst>
      <pc:sldChg chg="modSp mod">
        <pc:chgData name="Max Vernier" userId="a90e3907-8ad0-4305-a5f4-6e34d01779f8" providerId="ADAL" clId="{EF2530E1-51F2-438E-A1F4-7506399022AC}" dt="2025-03-11T15:02:48.916" v="34" actId="20577"/>
        <pc:sldMkLst>
          <pc:docMk/>
          <pc:sldMk cId="3841119585" sldId="854"/>
        </pc:sldMkLst>
        <pc:spChg chg="mod">
          <ac:chgData name="Max Vernier" userId="a90e3907-8ad0-4305-a5f4-6e34d01779f8" providerId="ADAL" clId="{EF2530E1-51F2-438E-A1F4-7506399022AC}" dt="2025-03-11T15:02:48.916" v="34" actId="20577"/>
          <ac:spMkLst>
            <pc:docMk/>
            <pc:sldMk cId="3841119585" sldId="854"/>
            <ac:spMk id="13" creationId="{00000000-0000-0000-0000-000000000000}"/>
          </ac:spMkLst>
        </pc:spChg>
      </pc:sldChg>
      <pc:sldChg chg="modSp mod">
        <pc:chgData name="Max Vernier" userId="a90e3907-8ad0-4305-a5f4-6e34d01779f8" providerId="ADAL" clId="{EF2530E1-51F2-438E-A1F4-7506399022AC}" dt="2025-03-11T15:12:56.284" v="42" actId="20577"/>
        <pc:sldMkLst>
          <pc:docMk/>
          <pc:sldMk cId="3573439493" sldId="857"/>
        </pc:sldMkLst>
        <pc:spChg chg="mod">
          <ac:chgData name="Max Vernier" userId="a90e3907-8ad0-4305-a5f4-6e34d01779f8" providerId="ADAL" clId="{EF2530E1-51F2-438E-A1F4-7506399022AC}" dt="2025-03-11T15:12:56.284" v="42" actId="20577"/>
          <ac:spMkLst>
            <pc:docMk/>
            <pc:sldMk cId="3573439493" sldId="857"/>
            <ac:spMk id="13" creationId="{00000000-0000-0000-0000-000000000000}"/>
          </ac:spMkLst>
        </pc:spChg>
      </pc:sldChg>
      <pc:sldChg chg="modSp mod">
        <pc:chgData name="Max Vernier" userId="a90e3907-8ad0-4305-a5f4-6e34d01779f8" providerId="ADAL" clId="{EF2530E1-51F2-438E-A1F4-7506399022AC}" dt="2025-03-11T15:22:09.962" v="51" actId="20577"/>
        <pc:sldMkLst>
          <pc:docMk/>
          <pc:sldMk cId="3294263683" sldId="860"/>
        </pc:sldMkLst>
        <pc:spChg chg="mod">
          <ac:chgData name="Max Vernier" userId="a90e3907-8ad0-4305-a5f4-6e34d01779f8" providerId="ADAL" clId="{EF2530E1-51F2-438E-A1F4-7506399022AC}" dt="2025-03-11T15:21:23.704" v="48" actId="20577"/>
          <ac:spMkLst>
            <pc:docMk/>
            <pc:sldMk cId="3294263683" sldId="860"/>
            <ac:spMk id="49" creationId="{F664084B-9312-6BF8-50A9-A38FE68668E9}"/>
          </ac:spMkLst>
        </pc:spChg>
        <pc:spChg chg="mod">
          <ac:chgData name="Max Vernier" userId="a90e3907-8ad0-4305-a5f4-6e34d01779f8" providerId="ADAL" clId="{EF2530E1-51F2-438E-A1F4-7506399022AC}" dt="2025-03-11T15:22:09.962" v="51" actId="20577"/>
          <ac:spMkLst>
            <pc:docMk/>
            <pc:sldMk cId="3294263683" sldId="860"/>
            <ac:spMk id="51" creationId="{2F5DF167-129C-EABA-FC27-6B60508E06C3}"/>
          </ac:spMkLst>
        </pc:spChg>
      </pc:sldChg>
      <pc:sldChg chg="modSp mod">
        <pc:chgData name="Max Vernier" userId="a90e3907-8ad0-4305-a5f4-6e34d01779f8" providerId="ADAL" clId="{EF2530E1-51F2-438E-A1F4-7506399022AC}" dt="2025-03-11T15:22:14.011" v="63" actId="20577"/>
        <pc:sldMkLst>
          <pc:docMk/>
          <pc:sldMk cId="2630921992" sldId="861"/>
        </pc:sldMkLst>
        <pc:spChg chg="mod">
          <ac:chgData name="Max Vernier" userId="a90e3907-8ad0-4305-a5f4-6e34d01779f8" providerId="ADAL" clId="{EF2530E1-51F2-438E-A1F4-7506399022AC}" dt="2025-03-11T15:22:14.011" v="63" actId="20577"/>
          <ac:spMkLst>
            <pc:docMk/>
            <pc:sldMk cId="2630921992" sldId="861"/>
            <ac:spMk id="103" creationId="{DB36AC20-8330-8E13-6D9D-5CD5F212D736}"/>
          </ac:spMkLst>
        </pc:spChg>
      </pc:sldChg>
      <pc:sldChg chg="modSp mod">
        <pc:chgData name="Max Vernier" userId="a90e3907-8ad0-4305-a5f4-6e34d01779f8" providerId="ADAL" clId="{EF2530E1-51F2-438E-A1F4-7506399022AC}" dt="2025-03-11T15:22:20.089" v="75" actId="20577"/>
        <pc:sldMkLst>
          <pc:docMk/>
          <pc:sldMk cId="1519803235" sldId="862"/>
        </pc:sldMkLst>
        <pc:spChg chg="mod">
          <ac:chgData name="Max Vernier" userId="a90e3907-8ad0-4305-a5f4-6e34d01779f8" providerId="ADAL" clId="{EF2530E1-51F2-438E-A1F4-7506399022AC}" dt="2025-03-11T15:22:20.089" v="75" actId="20577"/>
          <ac:spMkLst>
            <pc:docMk/>
            <pc:sldMk cId="1519803235" sldId="862"/>
            <ac:spMk id="45" creationId="{7622C0B9-5FDC-80C4-6CFB-8F6E446BE7DD}"/>
          </ac:spMkLst>
        </pc:spChg>
      </pc:sldChg>
      <pc:sldChg chg="modSp mod">
        <pc:chgData name="Max Vernier" userId="a90e3907-8ad0-4305-a5f4-6e34d01779f8" providerId="ADAL" clId="{EF2530E1-51F2-438E-A1F4-7506399022AC}" dt="2025-03-11T15:14:00.756" v="44" actId="20577"/>
        <pc:sldMkLst>
          <pc:docMk/>
          <pc:sldMk cId="754965296" sldId="866"/>
        </pc:sldMkLst>
        <pc:spChg chg="mod">
          <ac:chgData name="Max Vernier" userId="a90e3907-8ad0-4305-a5f4-6e34d01779f8" providerId="ADAL" clId="{EF2530E1-51F2-438E-A1F4-7506399022AC}" dt="2025-03-11T15:14:00.756" v="44" actId="20577"/>
          <ac:spMkLst>
            <pc:docMk/>
            <pc:sldMk cId="754965296" sldId="866"/>
            <ac:spMk id="15" creationId="{6C261323-C24A-AD2C-329B-531C0FA971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5" tIns="47107" rIns="94215" bIns="47107"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15" tIns="47107" rIns="94215" bIns="47107" rtlCol="0"/>
          <a:lstStyle>
            <a:lvl1pPr algn="r">
              <a:defRPr sz="1200"/>
            </a:lvl1pPr>
          </a:lstStyle>
          <a:p>
            <a:fld id="{C22389E1-2AA4-4415-A914-5324ACBE9DFD}" type="datetimeFigureOut">
              <a:rPr lang="en-US" smtClean="0"/>
              <a:t>3/11/2025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5" tIns="47107" rIns="94215" bIns="47107"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5" tIns="47107" rIns="94215" bIns="47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15" tIns="47107" rIns="94215" bIns="4710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15" tIns="47107" rIns="94215" bIns="47107" rtlCol="0" anchor="b"/>
          <a:lstStyle>
            <a:lvl1pPr algn="r">
              <a:defRPr sz="1200"/>
            </a:lvl1pPr>
          </a:lstStyle>
          <a:p>
            <a:fld id="{11167F57-3604-49A5-912B-BF5C436AAD8D}" type="slidenum">
              <a:rPr lang="en-US" smtClean="0"/>
              <a:t>‹#›</a:t>
            </a:fld>
            <a:endParaRPr lang="en-US" dirty="0"/>
          </a:p>
        </p:txBody>
      </p:sp>
    </p:spTree>
    <p:extLst>
      <p:ext uri="{BB962C8B-B14F-4D97-AF65-F5344CB8AC3E}">
        <p14:creationId xmlns:p14="http://schemas.microsoft.com/office/powerpoint/2010/main" val="280285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67F57-3604-49A5-912B-BF5C436AAD8D}" type="slidenum">
              <a:rPr lang="en-US" smtClean="0"/>
              <a:t>1</a:t>
            </a:fld>
            <a:endParaRPr lang="en-US" dirty="0"/>
          </a:p>
        </p:txBody>
      </p:sp>
    </p:spTree>
    <p:extLst>
      <p:ext uri="{BB962C8B-B14F-4D97-AF65-F5344CB8AC3E}">
        <p14:creationId xmlns:p14="http://schemas.microsoft.com/office/powerpoint/2010/main" val="73045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67F57-3604-49A5-912B-BF5C436AAD8D}" type="slidenum">
              <a:rPr lang="en-US" smtClean="0"/>
              <a:t>3</a:t>
            </a:fld>
            <a:endParaRPr lang="en-US" dirty="0"/>
          </a:p>
        </p:txBody>
      </p:sp>
    </p:spTree>
    <p:extLst>
      <p:ext uri="{BB962C8B-B14F-4D97-AF65-F5344CB8AC3E}">
        <p14:creationId xmlns:p14="http://schemas.microsoft.com/office/powerpoint/2010/main" val="2139468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67F57-3604-49A5-912B-BF5C436AAD8D}" type="slidenum">
              <a:rPr lang="en-US" smtClean="0"/>
              <a:t>5</a:t>
            </a:fld>
            <a:endParaRPr lang="en-US" dirty="0"/>
          </a:p>
        </p:txBody>
      </p:sp>
    </p:spTree>
    <p:extLst>
      <p:ext uri="{BB962C8B-B14F-4D97-AF65-F5344CB8AC3E}">
        <p14:creationId xmlns:p14="http://schemas.microsoft.com/office/powerpoint/2010/main" val="268996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67F57-3604-49A5-912B-BF5C436AAD8D}" type="slidenum">
              <a:rPr lang="en-US" smtClean="0"/>
              <a:t>6</a:t>
            </a:fld>
            <a:endParaRPr lang="en-US" dirty="0"/>
          </a:p>
        </p:txBody>
      </p:sp>
    </p:spTree>
    <p:extLst>
      <p:ext uri="{BB962C8B-B14F-4D97-AF65-F5344CB8AC3E}">
        <p14:creationId xmlns:p14="http://schemas.microsoft.com/office/powerpoint/2010/main" val="257190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D2A22E-7EE1-10F6-2CFF-B1003F3E7287}"/>
              </a:ext>
            </a:extLst>
          </p:cNvPr>
          <p:cNvSpPr>
            <a:spLocks noGrp="1"/>
          </p:cNvSpPr>
          <p:nvPr>
            <p:ph type="pic" sz="quarter" idx="10"/>
          </p:nvPr>
        </p:nvSpPr>
        <p:spPr>
          <a:xfrm>
            <a:off x="1765300" y="2108200"/>
            <a:ext cx="6718300" cy="207010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EB53AB8B-6E8F-C09E-FFF5-A1A3A6EB77B1}"/>
              </a:ext>
            </a:extLst>
          </p:cNvPr>
          <p:cNvSpPr>
            <a:spLocks noGrp="1"/>
          </p:cNvSpPr>
          <p:nvPr>
            <p:ph type="pic" sz="quarter" idx="11"/>
          </p:nvPr>
        </p:nvSpPr>
        <p:spPr>
          <a:xfrm>
            <a:off x="10871200" y="1981200"/>
            <a:ext cx="5765800" cy="36957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a:lstStyle/>
          <a:p>
            <a:endParaRPr lang="en-US" dirty="0"/>
          </a:p>
        </p:txBody>
      </p:sp>
      <p:sp>
        <p:nvSpPr>
          <p:cNvPr id="14" name="Text Placeholder 13">
            <a:extLst>
              <a:ext uri="{FF2B5EF4-FFF2-40B4-BE49-F238E27FC236}">
                <a16:creationId xmlns:a16="http://schemas.microsoft.com/office/drawing/2014/main" id="{9D9B948A-5EEF-D749-46DC-F0D9DBD06D6A}"/>
              </a:ext>
            </a:extLst>
          </p:cNvPr>
          <p:cNvSpPr>
            <a:spLocks noGrp="1"/>
          </p:cNvSpPr>
          <p:nvPr>
            <p:ph type="body" sz="quarter" idx="12"/>
          </p:nvPr>
        </p:nvSpPr>
        <p:spPr>
          <a:xfrm>
            <a:off x="1765300" y="8328025"/>
            <a:ext cx="8841740" cy="648335"/>
          </a:xfrm>
          <a:prstGeom prst="rect">
            <a:avLst/>
          </a:prstGeom>
        </p:spPr>
        <p:txBody>
          <a:bodyPr/>
          <a:lstStyle>
            <a:lvl1pPr>
              <a:defRPr sz="4000">
                <a:latin typeface="+mj-lt"/>
              </a:defRPr>
            </a:lvl1pPr>
          </a:lstStyle>
          <a:p>
            <a:pPr lvl="0"/>
            <a:r>
              <a:rPr lang="en-US" dirty="0"/>
              <a:t>Click to edit Master text styles</a:t>
            </a:r>
          </a:p>
        </p:txBody>
      </p:sp>
      <p:sp>
        <p:nvSpPr>
          <p:cNvPr id="16" name="Text Placeholder 15">
            <a:extLst>
              <a:ext uri="{FF2B5EF4-FFF2-40B4-BE49-F238E27FC236}">
                <a16:creationId xmlns:a16="http://schemas.microsoft.com/office/drawing/2014/main" id="{F5BC8EC9-E0AF-09F7-0F04-E0C34318AA66}"/>
              </a:ext>
            </a:extLst>
          </p:cNvPr>
          <p:cNvSpPr>
            <a:spLocks noGrp="1"/>
          </p:cNvSpPr>
          <p:nvPr>
            <p:ph type="body" sz="quarter" idx="13"/>
          </p:nvPr>
        </p:nvSpPr>
        <p:spPr>
          <a:xfrm>
            <a:off x="1765300" y="8961120"/>
            <a:ext cx="7569200" cy="487362"/>
          </a:xfrm>
          <a:prstGeom prst="rect">
            <a:avLst/>
          </a:prstGeom>
        </p:spPr>
        <p:txBody>
          <a:bodyPr/>
          <a:lstStyle>
            <a:lvl1pPr>
              <a:defRPr sz="2000"/>
            </a:lvl1pPr>
          </a:lstStyle>
          <a:p>
            <a:pPr lvl="0"/>
            <a:r>
              <a:rPr lang="en-US" dirty="0"/>
              <a:t>Click to edit Master text styles</a:t>
            </a:r>
          </a:p>
        </p:txBody>
      </p:sp>
    </p:spTree>
    <p:extLst>
      <p:ext uri="{BB962C8B-B14F-4D97-AF65-F5344CB8AC3E}">
        <p14:creationId xmlns:p14="http://schemas.microsoft.com/office/powerpoint/2010/main" val="197230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8" name="Straight Connector 7"/>
          <p:cNvCxnSpPr/>
          <p:nvPr/>
        </p:nvCxnSpPr>
        <p:spPr>
          <a:xfrm flipV="1">
            <a:off x="12580265"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72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2951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1"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7" name="Straight Connector 6"/>
          <p:cNvCxnSpPr/>
          <p:nvPr/>
        </p:nvCxnSpPr>
        <p:spPr>
          <a:xfrm rot="5400000" flipV="1">
            <a:off x="15087600" y="88895"/>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94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6" name="Group 9">
            <a:extLst>
              <a:ext uri="{FF2B5EF4-FFF2-40B4-BE49-F238E27FC236}">
                <a16:creationId xmlns:a16="http://schemas.microsoft.com/office/drawing/2014/main" id="{5847C464-4678-3D68-1FD9-941D0732837B}"/>
              </a:ext>
            </a:extLst>
          </p:cNvPr>
          <p:cNvGrpSpPr/>
          <p:nvPr userDrawn="1"/>
        </p:nvGrpSpPr>
        <p:grpSpPr>
          <a:xfrm>
            <a:off x="1373512" y="1849189"/>
            <a:ext cx="15997267" cy="45719"/>
            <a:chOff x="0" y="0"/>
            <a:chExt cx="6186311" cy="152400"/>
          </a:xfrm>
          <a:solidFill>
            <a:schemeClr val="accent1"/>
          </a:solidFill>
        </p:grpSpPr>
        <p:sp>
          <p:nvSpPr>
            <p:cNvPr id="7" name="Freeform 10">
              <a:extLst>
                <a:ext uri="{FF2B5EF4-FFF2-40B4-BE49-F238E27FC236}">
                  <a16:creationId xmlns:a16="http://schemas.microsoft.com/office/drawing/2014/main" id="{96AC8FAC-5ECC-92EF-5440-9C8E64FE18E7}"/>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txBody>
            <a:bodyPr/>
            <a:lstStyle/>
            <a:p>
              <a:endParaRPr lang="en-US" dirty="0"/>
            </a:p>
          </p:txBody>
        </p:sp>
      </p:grpSp>
      <p:grpSp>
        <p:nvGrpSpPr>
          <p:cNvPr id="8" name="Group 9">
            <a:extLst>
              <a:ext uri="{FF2B5EF4-FFF2-40B4-BE49-F238E27FC236}">
                <a16:creationId xmlns:a16="http://schemas.microsoft.com/office/drawing/2014/main" id="{B6C9D429-A814-6C52-8BC5-8B40CEEB8EB1}"/>
              </a:ext>
            </a:extLst>
          </p:cNvPr>
          <p:cNvGrpSpPr/>
          <p:nvPr userDrawn="1"/>
        </p:nvGrpSpPr>
        <p:grpSpPr>
          <a:xfrm>
            <a:off x="-3267" y="10069905"/>
            <a:ext cx="18288000" cy="218212"/>
            <a:chOff x="0" y="0"/>
            <a:chExt cx="6186311" cy="152400"/>
          </a:xfrm>
        </p:grpSpPr>
        <p:sp>
          <p:nvSpPr>
            <p:cNvPr id="9" name="Freeform 10">
              <a:extLst>
                <a:ext uri="{FF2B5EF4-FFF2-40B4-BE49-F238E27FC236}">
                  <a16:creationId xmlns:a16="http://schemas.microsoft.com/office/drawing/2014/main" id="{8B3B7159-B286-A88F-21DD-32CAFF7C3195}"/>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509B40"/>
            </a:solidFill>
          </p:spPr>
          <p:txBody>
            <a:bodyPr/>
            <a:lstStyle/>
            <a:p>
              <a:endParaRPr lang="en-US" dirty="0"/>
            </a:p>
          </p:txBody>
        </p:sp>
      </p:grpSp>
      <p:sp>
        <p:nvSpPr>
          <p:cNvPr id="11" name="Freeform 10">
            <a:extLst>
              <a:ext uri="{FF2B5EF4-FFF2-40B4-BE49-F238E27FC236}">
                <a16:creationId xmlns:a16="http://schemas.microsoft.com/office/drawing/2014/main" id="{536C1710-1D00-FBB7-EDCE-5BB2D87D53C4}"/>
              </a:ext>
            </a:extLst>
          </p:cNvPr>
          <p:cNvSpPr/>
          <p:nvPr userDrawn="1"/>
        </p:nvSpPr>
        <p:spPr>
          <a:xfrm>
            <a:off x="15546647" y="9153878"/>
            <a:ext cx="1824132" cy="570002"/>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2"/>
            <a:stretch>
              <a:fillRect l="-125" r="-125"/>
            </a:stretch>
          </a:blipFill>
        </p:spPr>
        <p:txBody>
          <a:bodyPr/>
          <a:lstStyle/>
          <a:p>
            <a:endParaRPr lang="en-US" dirty="0"/>
          </a:p>
        </p:txBody>
      </p:sp>
      <p:sp>
        <p:nvSpPr>
          <p:cNvPr id="12" name="Title 1">
            <a:extLst>
              <a:ext uri="{FF2B5EF4-FFF2-40B4-BE49-F238E27FC236}">
                <a16:creationId xmlns:a16="http://schemas.microsoft.com/office/drawing/2014/main" id="{984D77B2-B4A7-3816-E7FF-51E73301986F}"/>
              </a:ext>
            </a:extLst>
          </p:cNvPr>
          <p:cNvSpPr>
            <a:spLocks noGrp="1"/>
          </p:cNvSpPr>
          <p:nvPr>
            <p:ph type="title"/>
          </p:nvPr>
        </p:nvSpPr>
        <p:spPr>
          <a:xfrm>
            <a:off x="1373512" y="1258162"/>
            <a:ext cx="9878688" cy="525781"/>
          </a:xfrm>
        </p:spPr>
        <p:txBody>
          <a:bodyPr/>
          <a:lstStyle/>
          <a:p>
            <a:r>
              <a:rPr lang="en-US" dirty="0"/>
              <a:t>Click to edit Master title style</a:t>
            </a:r>
          </a:p>
        </p:txBody>
      </p:sp>
    </p:spTree>
    <p:extLst>
      <p:ext uri="{BB962C8B-B14F-4D97-AF65-F5344CB8AC3E}">
        <p14:creationId xmlns:p14="http://schemas.microsoft.com/office/powerpoint/2010/main" val="68101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8" name="Group 9">
            <a:extLst>
              <a:ext uri="{FF2B5EF4-FFF2-40B4-BE49-F238E27FC236}">
                <a16:creationId xmlns:a16="http://schemas.microsoft.com/office/drawing/2014/main" id="{B6C9D429-A814-6C52-8BC5-8B40CEEB8EB1}"/>
              </a:ext>
            </a:extLst>
          </p:cNvPr>
          <p:cNvGrpSpPr/>
          <p:nvPr userDrawn="1"/>
        </p:nvGrpSpPr>
        <p:grpSpPr>
          <a:xfrm>
            <a:off x="-3267" y="10069905"/>
            <a:ext cx="18288000" cy="218212"/>
            <a:chOff x="0" y="0"/>
            <a:chExt cx="6186311" cy="152400"/>
          </a:xfrm>
        </p:grpSpPr>
        <p:sp>
          <p:nvSpPr>
            <p:cNvPr id="9" name="Freeform 10">
              <a:extLst>
                <a:ext uri="{FF2B5EF4-FFF2-40B4-BE49-F238E27FC236}">
                  <a16:creationId xmlns:a16="http://schemas.microsoft.com/office/drawing/2014/main" id="{8B3B7159-B286-A88F-21DD-32CAFF7C3195}"/>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509B40"/>
            </a:solidFill>
          </p:spPr>
          <p:txBody>
            <a:bodyPr/>
            <a:lstStyle/>
            <a:p>
              <a:endParaRPr lang="en-US" dirty="0"/>
            </a:p>
          </p:txBody>
        </p:sp>
      </p:grpSp>
      <p:sp>
        <p:nvSpPr>
          <p:cNvPr id="11" name="Freeform 10">
            <a:extLst>
              <a:ext uri="{FF2B5EF4-FFF2-40B4-BE49-F238E27FC236}">
                <a16:creationId xmlns:a16="http://schemas.microsoft.com/office/drawing/2014/main" id="{536C1710-1D00-FBB7-EDCE-5BB2D87D53C4}"/>
              </a:ext>
            </a:extLst>
          </p:cNvPr>
          <p:cNvSpPr/>
          <p:nvPr userDrawn="1"/>
        </p:nvSpPr>
        <p:spPr>
          <a:xfrm>
            <a:off x="15546647" y="9153878"/>
            <a:ext cx="1824132" cy="570002"/>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2"/>
            <a:stretch>
              <a:fillRect l="-125" r="-125"/>
            </a:stretch>
          </a:blipFill>
        </p:spPr>
        <p:txBody>
          <a:bodyPr/>
          <a:lstStyle/>
          <a:p>
            <a:endParaRPr lang="en-US" dirty="0"/>
          </a:p>
        </p:txBody>
      </p:sp>
    </p:spTree>
    <p:extLst>
      <p:ext uri="{BB962C8B-B14F-4D97-AF65-F5344CB8AC3E}">
        <p14:creationId xmlns:p14="http://schemas.microsoft.com/office/powerpoint/2010/main" val="2965897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o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87F4A5-84E0-732A-097F-381647F6207A}"/>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277538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87F4A5-84E0-732A-097F-381647F6207A}"/>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7621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44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2523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40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1"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5859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4036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95628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493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grpSp>
        <p:nvGrpSpPr>
          <p:cNvPr id="2" name="Group 9">
            <a:extLst>
              <a:ext uri="{FF2B5EF4-FFF2-40B4-BE49-F238E27FC236}">
                <a16:creationId xmlns:a16="http://schemas.microsoft.com/office/drawing/2014/main" id="{47E5C1D3-76C4-B424-EC7A-5241348FB457}"/>
              </a:ext>
            </a:extLst>
          </p:cNvPr>
          <p:cNvGrpSpPr/>
          <p:nvPr userDrawn="1"/>
        </p:nvGrpSpPr>
        <p:grpSpPr>
          <a:xfrm>
            <a:off x="1373512" y="1849189"/>
            <a:ext cx="15997267" cy="45719"/>
            <a:chOff x="0" y="0"/>
            <a:chExt cx="6186311" cy="152400"/>
          </a:xfrm>
          <a:solidFill>
            <a:schemeClr val="accent1"/>
          </a:solidFill>
        </p:grpSpPr>
        <p:sp>
          <p:nvSpPr>
            <p:cNvPr id="9" name="Freeform 10">
              <a:extLst>
                <a:ext uri="{FF2B5EF4-FFF2-40B4-BE49-F238E27FC236}">
                  <a16:creationId xmlns:a16="http://schemas.microsoft.com/office/drawing/2014/main" id="{2163BC8A-F4BD-2C68-5AD3-231862AA1A84}"/>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txBody>
            <a:bodyPr/>
            <a:lstStyle/>
            <a:p>
              <a:endParaRPr lang="en-US" dirty="0"/>
            </a:p>
          </p:txBody>
        </p:sp>
      </p:grpSp>
      <p:grpSp>
        <p:nvGrpSpPr>
          <p:cNvPr id="10" name="Group 9">
            <a:extLst>
              <a:ext uri="{FF2B5EF4-FFF2-40B4-BE49-F238E27FC236}">
                <a16:creationId xmlns:a16="http://schemas.microsoft.com/office/drawing/2014/main" id="{CB9029D3-7144-C43C-CA23-43533DE47B3C}"/>
              </a:ext>
            </a:extLst>
          </p:cNvPr>
          <p:cNvGrpSpPr/>
          <p:nvPr userDrawn="1"/>
        </p:nvGrpSpPr>
        <p:grpSpPr>
          <a:xfrm>
            <a:off x="-3267" y="10069905"/>
            <a:ext cx="18288000" cy="218212"/>
            <a:chOff x="0" y="0"/>
            <a:chExt cx="6186311" cy="152400"/>
          </a:xfrm>
        </p:grpSpPr>
        <p:sp>
          <p:nvSpPr>
            <p:cNvPr id="11" name="Freeform 10">
              <a:extLst>
                <a:ext uri="{FF2B5EF4-FFF2-40B4-BE49-F238E27FC236}">
                  <a16:creationId xmlns:a16="http://schemas.microsoft.com/office/drawing/2014/main" id="{429E602C-1AEF-C771-6D2E-5870A311FAF6}"/>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509B40"/>
            </a:solidFill>
          </p:spPr>
          <p:txBody>
            <a:bodyPr/>
            <a:lstStyle/>
            <a:p>
              <a:endParaRPr lang="en-US" dirty="0"/>
            </a:p>
          </p:txBody>
        </p:sp>
      </p:grpSp>
      <p:sp>
        <p:nvSpPr>
          <p:cNvPr id="12" name="Freeform 10">
            <a:extLst>
              <a:ext uri="{FF2B5EF4-FFF2-40B4-BE49-F238E27FC236}">
                <a16:creationId xmlns:a16="http://schemas.microsoft.com/office/drawing/2014/main" id="{41A448DC-A5C4-AB19-06F3-20396C2D0451}"/>
              </a:ext>
            </a:extLst>
          </p:cNvPr>
          <p:cNvSpPr/>
          <p:nvPr userDrawn="1"/>
        </p:nvSpPr>
        <p:spPr>
          <a:xfrm>
            <a:off x="15546647" y="9153878"/>
            <a:ext cx="1824132" cy="570002"/>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2"/>
            <a:stretch>
              <a:fillRect l="-125" r="-125"/>
            </a:stretch>
          </a:blipFill>
        </p:spPr>
        <p:txBody>
          <a:bodyPr/>
          <a:lstStyle/>
          <a:p>
            <a:endParaRPr lang="en-US" dirty="0"/>
          </a:p>
        </p:txBody>
      </p:sp>
      <p:sp>
        <p:nvSpPr>
          <p:cNvPr id="13" name="Title 1">
            <a:extLst>
              <a:ext uri="{FF2B5EF4-FFF2-40B4-BE49-F238E27FC236}">
                <a16:creationId xmlns:a16="http://schemas.microsoft.com/office/drawing/2014/main" id="{5A7CB5D3-A0B8-84E6-9418-4FFE7F5A3DA8}"/>
              </a:ext>
            </a:extLst>
          </p:cNvPr>
          <p:cNvSpPr txBox="1">
            <a:spLocks/>
          </p:cNvSpPr>
          <p:nvPr userDrawn="1"/>
        </p:nvSpPr>
        <p:spPr>
          <a:xfrm>
            <a:off x="1373512" y="1258162"/>
            <a:ext cx="9878688" cy="525781"/>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8910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373512" y="688493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3"/>
          </p:nvPr>
        </p:nvSpPr>
        <p:spPr>
          <a:xfrm>
            <a:off x="3657600" y="688493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3688" y="688493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12" name="Footer Placeholder 4">
            <a:extLst>
              <a:ext uri="{FF2B5EF4-FFF2-40B4-BE49-F238E27FC236}">
                <a16:creationId xmlns:a16="http://schemas.microsoft.com/office/drawing/2014/main" id="{7228E5ED-F273-924F-5A76-9690D7CB5FB4}"/>
              </a:ext>
            </a:extLst>
          </p:cNvPr>
          <p:cNvSpPr txBox="1">
            <a:spLocks/>
          </p:cNvSpPr>
          <p:nvPr userDrawn="1"/>
        </p:nvSpPr>
        <p:spPr>
          <a:xfrm>
            <a:off x="6057900" y="9607969"/>
            <a:ext cx="6172200" cy="5476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CONFIDENTIAL</a:t>
            </a:r>
          </a:p>
        </p:txBody>
      </p:sp>
      <p:grpSp>
        <p:nvGrpSpPr>
          <p:cNvPr id="7" name="Group 4">
            <a:extLst>
              <a:ext uri="{FF2B5EF4-FFF2-40B4-BE49-F238E27FC236}">
                <a16:creationId xmlns:a16="http://schemas.microsoft.com/office/drawing/2014/main" id="{C8981356-9DF4-30FA-D767-C3CACC833308}"/>
              </a:ext>
            </a:extLst>
          </p:cNvPr>
          <p:cNvGrpSpPr/>
          <p:nvPr userDrawn="1"/>
        </p:nvGrpSpPr>
        <p:grpSpPr>
          <a:xfrm>
            <a:off x="22766" y="6541481"/>
            <a:ext cx="18242468" cy="1314903"/>
            <a:chOff x="0" y="0"/>
            <a:chExt cx="4816593" cy="2016187"/>
          </a:xfrm>
        </p:grpSpPr>
        <p:sp>
          <p:nvSpPr>
            <p:cNvPr id="14" name="Freeform 5">
              <a:extLst>
                <a:ext uri="{FF2B5EF4-FFF2-40B4-BE49-F238E27FC236}">
                  <a16:creationId xmlns:a16="http://schemas.microsoft.com/office/drawing/2014/main" id="{74418230-D449-CF6D-4CAA-940EAB26DBB9}"/>
                </a:ext>
              </a:extLst>
            </p:cNvPr>
            <p:cNvSpPr/>
            <p:nvPr/>
          </p:nvSpPr>
          <p:spPr>
            <a:xfrm>
              <a:off x="0" y="0"/>
              <a:ext cx="4816592" cy="2016187"/>
            </a:xfrm>
            <a:custGeom>
              <a:avLst/>
              <a:gdLst/>
              <a:ahLst/>
              <a:cxnLst/>
              <a:rect l="l" t="t" r="r" b="b"/>
              <a:pathLst>
                <a:path w="4816592" h="2016187">
                  <a:moveTo>
                    <a:pt x="0" y="0"/>
                  </a:moveTo>
                  <a:lnTo>
                    <a:pt x="4816592" y="0"/>
                  </a:lnTo>
                  <a:lnTo>
                    <a:pt x="4816592" y="2016187"/>
                  </a:lnTo>
                  <a:lnTo>
                    <a:pt x="0" y="2016187"/>
                  </a:lnTo>
                  <a:close/>
                </a:path>
              </a:pathLst>
            </a:custGeom>
            <a:solidFill>
              <a:srgbClr val="005482"/>
            </a:solidFill>
          </p:spPr>
          <p:txBody>
            <a:bodyPr/>
            <a:lstStyle/>
            <a:p>
              <a:endParaRPr lang="en-US" dirty="0"/>
            </a:p>
          </p:txBody>
        </p:sp>
        <p:sp>
          <p:nvSpPr>
            <p:cNvPr id="15" name="TextBox 6">
              <a:extLst>
                <a:ext uri="{FF2B5EF4-FFF2-40B4-BE49-F238E27FC236}">
                  <a16:creationId xmlns:a16="http://schemas.microsoft.com/office/drawing/2014/main" id="{E2FAD99B-5883-7EC6-6EE0-71BBCC7672E8}"/>
                </a:ext>
              </a:extLst>
            </p:cNvPr>
            <p:cNvSpPr txBox="1"/>
            <p:nvPr/>
          </p:nvSpPr>
          <p:spPr>
            <a:xfrm>
              <a:off x="0" y="19050"/>
              <a:ext cx="812800" cy="793750"/>
            </a:xfrm>
            <a:prstGeom prst="rect">
              <a:avLst/>
            </a:prstGeom>
          </p:spPr>
          <p:txBody>
            <a:bodyPr lIns="50800" tIns="50800" rIns="50800" bIns="50800" rtlCol="0" anchor="ctr"/>
            <a:lstStyle/>
            <a:p>
              <a:pPr algn="ctr">
                <a:lnSpc>
                  <a:spcPts val="2039"/>
                </a:lnSpc>
              </a:pPr>
              <a:endParaRPr dirty="0"/>
            </a:p>
          </p:txBody>
        </p:sp>
      </p:grpSp>
      <p:sp>
        <p:nvSpPr>
          <p:cNvPr id="16" name="Freeform 10">
            <a:extLst>
              <a:ext uri="{FF2B5EF4-FFF2-40B4-BE49-F238E27FC236}">
                <a16:creationId xmlns:a16="http://schemas.microsoft.com/office/drawing/2014/main" id="{777F20B6-8FC0-8337-8238-01378AB5E195}"/>
              </a:ext>
            </a:extLst>
          </p:cNvPr>
          <p:cNvSpPr/>
          <p:nvPr userDrawn="1"/>
        </p:nvSpPr>
        <p:spPr>
          <a:xfrm>
            <a:off x="12388516" y="8619262"/>
            <a:ext cx="3554432" cy="1096238"/>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3"/>
            <a:stretch>
              <a:fillRect l="-125" r="-125"/>
            </a:stretch>
          </a:blipFill>
        </p:spPr>
        <p:txBody>
          <a:bodyPr/>
          <a:lstStyle/>
          <a:p>
            <a:endParaRPr lang="en-US" dirty="0"/>
          </a:p>
        </p:txBody>
      </p:sp>
      <p:grpSp>
        <p:nvGrpSpPr>
          <p:cNvPr id="17" name="Group 11">
            <a:extLst>
              <a:ext uri="{FF2B5EF4-FFF2-40B4-BE49-F238E27FC236}">
                <a16:creationId xmlns:a16="http://schemas.microsoft.com/office/drawing/2014/main" id="{76A20A2E-7413-4F61-1D9D-F245130809B2}"/>
              </a:ext>
            </a:extLst>
          </p:cNvPr>
          <p:cNvGrpSpPr/>
          <p:nvPr userDrawn="1"/>
        </p:nvGrpSpPr>
        <p:grpSpPr>
          <a:xfrm>
            <a:off x="0" y="7856384"/>
            <a:ext cx="18288000" cy="224468"/>
            <a:chOff x="0" y="0"/>
            <a:chExt cx="4884722" cy="79769"/>
          </a:xfrm>
        </p:grpSpPr>
        <p:sp>
          <p:nvSpPr>
            <p:cNvPr id="18" name="Freeform 12">
              <a:extLst>
                <a:ext uri="{FF2B5EF4-FFF2-40B4-BE49-F238E27FC236}">
                  <a16:creationId xmlns:a16="http://schemas.microsoft.com/office/drawing/2014/main" id="{DB5C7788-F2AE-3EE9-D366-4DBB9399C1F2}"/>
                </a:ext>
              </a:extLst>
            </p:cNvPr>
            <p:cNvSpPr/>
            <p:nvPr/>
          </p:nvSpPr>
          <p:spPr>
            <a:xfrm>
              <a:off x="0" y="0"/>
              <a:ext cx="4884722" cy="79769"/>
            </a:xfrm>
            <a:custGeom>
              <a:avLst/>
              <a:gdLst/>
              <a:ahLst/>
              <a:cxnLst/>
              <a:rect l="l" t="t" r="r" b="b"/>
              <a:pathLst>
                <a:path w="4884722" h="79769">
                  <a:moveTo>
                    <a:pt x="0" y="0"/>
                  </a:moveTo>
                  <a:lnTo>
                    <a:pt x="4884722" y="0"/>
                  </a:lnTo>
                  <a:lnTo>
                    <a:pt x="4884722" y="79769"/>
                  </a:lnTo>
                  <a:lnTo>
                    <a:pt x="0" y="79769"/>
                  </a:lnTo>
                  <a:close/>
                </a:path>
              </a:pathLst>
            </a:custGeom>
            <a:solidFill>
              <a:srgbClr val="509B40"/>
            </a:solidFill>
          </p:spPr>
          <p:txBody>
            <a:bodyPr/>
            <a:lstStyle/>
            <a:p>
              <a:endParaRPr lang="en-US" dirty="0"/>
            </a:p>
          </p:txBody>
        </p:sp>
        <p:sp>
          <p:nvSpPr>
            <p:cNvPr id="19" name="TextBox 13">
              <a:extLst>
                <a:ext uri="{FF2B5EF4-FFF2-40B4-BE49-F238E27FC236}">
                  <a16:creationId xmlns:a16="http://schemas.microsoft.com/office/drawing/2014/main" id="{32CFCF2F-3D39-C3D7-189F-8C9F67F9816D}"/>
                </a:ext>
              </a:extLst>
            </p:cNvPr>
            <p:cNvSpPr txBox="1"/>
            <p:nvPr/>
          </p:nvSpPr>
          <p:spPr>
            <a:xfrm>
              <a:off x="0" y="19050"/>
              <a:ext cx="812800" cy="793750"/>
            </a:xfrm>
            <a:prstGeom prst="rect">
              <a:avLst/>
            </a:prstGeom>
          </p:spPr>
          <p:txBody>
            <a:bodyPr lIns="50800" tIns="50800" rIns="50800" bIns="50800" rtlCol="0" anchor="ctr"/>
            <a:lstStyle/>
            <a:p>
              <a:pPr algn="ctr">
                <a:lnSpc>
                  <a:spcPts val="2039"/>
                </a:lnSpc>
              </a:pPr>
              <a:endParaRPr dirty="0"/>
            </a:p>
          </p:txBody>
        </p:sp>
      </p:grpSp>
    </p:spTree>
    <p:extLst>
      <p:ext uri="{BB962C8B-B14F-4D97-AF65-F5344CB8AC3E}">
        <p14:creationId xmlns:p14="http://schemas.microsoft.com/office/powerpoint/2010/main" val="3382797385"/>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4" y="9706056"/>
            <a:ext cx="3231215"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3"/>
          </p:nvPr>
        </p:nvSpPr>
        <p:spPr>
          <a:xfrm>
            <a:off x="7264399" y="9706056"/>
            <a:ext cx="8852189"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6256000" y="9706056"/>
            <a:ext cx="1460501"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B6F15528-21DE-4FAA-801E-634DDDAF4B2B}" type="slidenum">
              <a:rPr lang="en-US" smtClean="0"/>
              <a:pPr/>
              <a:t>‹#›</a:t>
            </a:fld>
            <a:endParaRPr lang="en-US" dirty="0"/>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9">
            <a:extLst>
              <a:ext uri="{FF2B5EF4-FFF2-40B4-BE49-F238E27FC236}">
                <a16:creationId xmlns:a16="http://schemas.microsoft.com/office/drawing/2014/main" id="{55465825-4673-F61F-B6E0-3347653D1612}"/>
              </a:ext>
            </a:extLst>
          </p:cNvPr>
          <p:cNvGrpSpPr/>
          <p:nvPr userDrawn="1"/>
        </p:nvGrpSpPr>
        <p:grpSpPr>
          <a:xfrm>
            <a:off x="1373512" y="1849189"/>
            <a:ext cx="15997267" cy="45719"/>
            <a:chOff x="0" y="0"/>
            <a:chExt cx="6186311" cy="152400"/>
          </a:xfrm>
          <a:solidFill>
            <a:srgbClr val="005482"/>
          </a:solidFill>
        </p:grpSpPr>
        <p:sp>
          <p:nvSpPr>
            <p:cNvPr id="9" name="Freeform 10">
              <a:extLst>
                <a:ext uri="{FF2B5EF4-FFF2-40B4-BE49-F238E27FC236}">
                  <a16:creationId xmlns:a16="http://schemas.microsoft.com/office/drawing/2014/main" id="{DA95BE50-37FB-859C-5D31-7E29F46F6464}"/>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a:ln>
              <a:noFill/>
            </a:ln>
          </p:spPr>
          <p:txBody>
            <a:bodyPr/>
            <a:lstStyle/>
            <a:p>
              <a:endParaRPr lang="en-US" dirty="0"/>
            </a:p>
          </p:txBody>
        </p:sp>
      </p:grpSp>
      <p:grpSp>
        <p:nvGrpSpPr>
          <p:cNvPr id="10" name="Group 9">
            <a:extLst>
              <a:ext uri="{FF2B5EF4-FFF2-40B4-BE49-F238E27FC236}">
                <a16:creationId xmlns:a16="http://schemas.microsoft.com/office/drawing/2014/main" id="{142F9F7E-8351-038F-482E-C7539A605354}"/>
              </a:ext>
            </a:extLst>
          </p:cNvPr>
          <p:cNvGrpSpPr/>
          <p:nvPr userDrawn="1"/>
        </p:nvGrpSpPr>
        <p:grpSpPr>
          <a:xfrm>
            <a:off x="-3267" y="10069905"/>
            <a:ext cx="18288000" cy="218212"/>
            <a:chOff x="0" y="0"/>
            <a:chExt cx="6186311" cy="152400"/>
          </a:xfrm>
        </p:grpSpPr>
        <p:sp>
          <p:nvSpPr>
            <p:cNvPr id="11" name="Freeform 10">
              <a:extLst>
                <a:ext uri="{FF2B5EF4-FFF2-40B4-BE49-F238E27FC236}">
                  <a16:creationId xmlns:a16="http://schemas.microsoft.com/office/drawing/2014/main" id="{22C739D0-FEDF-6CFF-CF17-6E46CAB53227}"/>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509B40"/>
            </a:solidFill>
          </p:spPr>
          <p:txBody>
            <a:bodyPr/>
            <a:lstStyle/>
            <a:p>
              <a:endParaRPr lang="en-US" dirty="0"/>
            </a:p>
          </p:txBody>
        </p:sp>
      </p:grpSp>
      <p:sp>
        <p:nvSpPr>
          <p:cNvPr id="12" name="Footer Placeholder 4">
            <a:extLst>
              <a:ext uri="{FF2B5EF4-FFF2-40B4-BE49-F238E27FC236}">
                <a16:creationId xmlns:a16="http://schemas.microsoft.com/office/drawing/2014/main" id="{5A838ACF-B00E-F56F-12C3-BAE1260AE70F}"/>
              </a:ext>
            </a:extLst>
          </p:cNvPr>
          <p:cNvSpPr txBox="1">
            <a:spLocks/>
          </p:cNvSpPr>
          <p:nvPr userDrawn="1"/>
        </p:nvSpPr>
        <p:spPr>
          <a:xfrm>
            <a:off x="6054633" y="9606029"/>
            <a:ext cx="6172200" cy="5476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CONFIDENTIAL</a:t>
            </a:r>
          </a:p>
        </p:txBody>
      </p:sp>
      <p:sp>
        <p:nvSpPr>
          <p:cNvPr id="13" name="Freeform 10">
            <a:extLst>
              <a:ext uri="{FF2B5EF4-FFF2-40B4-BE49-F238E27FC236}">
                <a16:creationId xmlns:a16="http://schemas.microsoft.com/office/drawing/2014/main" id="{D0822DF2-4502-27BE-0671-90FEDDD5B8A4}"/>
              </a:ext>
            </a:extLst>
          </p:cNvPr>
          <p:cNvSpPr/>
          <p:nvPr userDrawn="1"/>
        </p:nvSpPr>
        <p:spPr>
          <a:xfrm>
            <a:off x="15546647" y="9153878"/>
            <a:ext cx="1824132" cy="570002"/>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16"/>
            <a:stretch>
              <a:fillRect l="-125" r="-125"/>
            </a:stretch>
          </a:blipFill>
        </p:spPr>
        <p:txBody>
          <a:bodyPr/>
          <a:lstStyle/>
          <a:p>
            <a:endParaRPr lang="en-US" dirty="0"/>
          </a:p>
        </p:txBody>
      </p:sp>
    </p:spTree>
    <p:extLst>
      <p:ext uri="{BB962C8B-B14F-4D97-AF65-F5344CB8AC3E}">
        <p14:creationId xmlns:p14="http://schemas.microsoft.com/office/powerpoint/2010/main" val="21635017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4" r:id="rId14"/>
  </p:sldLayoutIdLst>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264399" y="9706056"/>
            <a:ext cx="8852189"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dirty="0"/>
          </a:p>
        </p:txBody>
      </p:sp>
      <p:grpSp>
        <p:nvGrpSpPr>
          <p:cNvPr id="10" name="Group 9">
            <a:extLst>
              <a:ext uri="{FF2B5EF4-FFF2-40B4-BE49-F238E27FC236}">
                <a16:creationId xmlns:a16="http://schemas.microsoft.com/office/drawing/2014/main" id="{142F9F7E-8351-038F-482E-C7539A605354}"/>
              </a:ext>
            </a:extLst>
          </p:cNvPr>
          <p:cNvGrpSpPr/>
          <p:nvPr userDrawn="1"/>
        </p:nvGrpSpPr>
        <p:grpSpPr>
          <a:xfrm>
            <a:off x="-3267" y="10069905"/>
            <a:ext cx="18288000" cy="218212"/>
            <a:chOff x="0" y="0"/>
            <a:chExt cx="6186311" cy="152400"/>
          </a:xfrm>
        </p:grpSpPr>
        <p:sp>
          <p:nvSpPr>
            <p:cNvPr id="11" name="Freeform 10">
              <a:extLst>
                <a:ext uri="{FF2B5EF4-FFF2-40B4-BE49-F238E27FC236}">
                  <a16:creationId xmlns:a16="http://schemas.microsoft.com/office/drawing/2014/main" id="{22C739D0-FEDF-6CFF-CF17-6E46CAB53227}"/>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509B40"/>
            </a:solidFill>
          </p:spPr>
          <p:txBody>
            <a:bodyPr/>
            <a:lstStyle/>
            <a:p>
              <a:endParaRPr lang="en-US" dirty="0"/>
            </a:p>
          </p:txBody>
        </p:sp>
      </p:grpSp>
      <p:sp>
        <p:nvSpPr>
          <p:cNvPr id="12" name="Footer Placeholder 4">
            <a:extLst>
              <a:ext uri="{FF2B5EF4-FFF2-40B4-BE49-F238E27FC236}">
                <a16:creationId xmlns:a16="http://schemas.microsoft.com/office/drawing/2014/main" id="{5A838ACF-B00E-F56F-12C3-BAE1260AE70F}"/>
              </a:ext>
            </a:extLst>
          </p:cNvPr>
          <p:cNvSpPr txBox="1">
            <a:spLocks/>
          </p:cNvSpPr>
          <p:nvPr userDrawn="1"/>
        </p:nvSpPr>
        <p:spPr>
          <a:xfrm>
            <a:off x="6054633" y="9606029"/>
            <a:ext cx="6172200" cy="5476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CONFIDENTIAL</a:t>
            </a:r>
          </a:p>
        </p:txBody>
      </p:sp>
      <p:sp>
        <p:nvSpPr>
          <p:cNvPr id="13" name="Freeform 10">
            <a:extLst>
              <a:ext uri="{FF2B5EF4-FFF2-40B4-BE49-F238E27FC236}">
                <a16:creationId xmlns:a16="http://schemas.microsoft.com/office/drawing/2014/main" id="{D0822DF2-4502-27BE-0671-90FEDDD5B8A4}"/>
              </a:ext>
            </a:extLst>
          </p:cNvPr>
          <p:cNvSpPr/>
          <p:nvPr userDrawn="1"/>
        </p:nvSpPr>
        <p:spPr>
          <a:xfrm>
            <a:off x="15546647" y="9153878"/>
            <a:ext cx="1824132" cy="570002"/>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3"/>
            <a:stretch>
              <a:fillRect l="-125" r="-125"/>
            </a:stretch>
          </a:blipFill>
        </p:spPr>
        <p:txBody>
          <a:bodyPr/>
          <a:lstStyle/>
          <a:p>
            <a:endParaRPr lang="en-US" dirty="0"/>
          </a:p>
        </p:txBody>
      </p:sp>
    </p:spTree>
    <p:extLst>
      <p:ext uri="{BB962C8B-B14F-4D97-AF65-F5344CB8AC3E}">
        <p14:creationId xmlns:p14="http://schemas.microsoft.com/office/powerpoint/2010/main" val="172579317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4">
            <a:extLst>
              <a:ext uri="{FF2B5EF4-FFF2-40B4-BE49-F238E27FC236}">
                <a16:creationId xmlns:a16="http://schemas.microsoft.com/office/drawing/2014/main" id="{C28196D8-C226-D076-2A38-168511A12FF2}"/>
              </a:ext>
            </a:extLst>
          </p:cNvPr>
          <p:cNvGrpSpPr/>
          <p:nvPr/>
        </p:nvGrpSpPr>
        <p:grpSpPr>
          <a:xfrm>
            <a:off x="0" y="0"/>
            <a:ext cx="18288000" cy="7655209"/>
            <a:chOff x="0" y="0"/>
            <a:chExt cx="4816593" cy="2016187"/>
          </a:xfrm>
        </p:grpSpPr>
        <p:sp>
          <p:nvSpPr>
            <p:cNvPr id="20" name="Freeform 5">
              <a:extLst>
                <a:ext uri="{FF2B5EF4-FFF2-40B4-BE49-F238E27FC236}">
                  <a16:creationId xmlns:a16="http://schemas.microsoft.com/office/drawing/2014/main" id="{58C42621-9A14-D19A-560F-0F230B7B0FA5}"/>
                </a:ext>
              </a:extLst>
            </p:cNvPr>
            <p:cNvSpPr/>
            <p:nvPr/>
          </p:nvSpPr>
          <p:spPr>
            <a:xfrm>
              <a:off x="0" y="0"/>
              <a:ext cx="4816592" cy="2016187"/>
            </a:xfrm>
            <a:custGeom>
              <a:avLst/>
              <a:gdLst/>
              <a:ahLst/>
              <a:cxnLst/>
              <a:rect l="l" t="t" r="r" b="b"/>
              <a:pathLst>
                <a:path w="4816592" h="2016187">
                  <a:moveTo>
                    <a:pt x="0" y="0"/>
                  </a:moveTo>
                  <a:lnTo>
                    <a:pt x="4816592" y="0"/>
                  </a:lnTo>
                  <a:lnTo>
                    <a:pt x="4816592" y="2016187"/>
                  </a:lnTo>
                  <a:lnTo>
                    <a:pt x="0" y="2016187"/>
                  </a:lnTo>
                  <a:close/>
                </a:path>
              </a:pathLst>
            </a:custGeom>
            <a:solidFill>
              <a:srgbClr val="005482"/>
            </a:solidFill>
          </p:spPr>
          <p:txBody>
            <a:bodyPr/>
            <a:lstStyle/>
            <a:p>
              <a:endParaRPr lang="en-US" dirty="0"/>
            </a:p>
          </p:txBody>
        </p:sp>
        <p:sp>
          <p:nvSpPr>
            <p:cNvPr id="21" name="TextBox 6">
              <a:extLst>
                <a:ext uri="{FF2B5EF4-FFF2-40B4-BE49-F238E27FC236}">
                  <a16:creationId xmlns:a16="http://schemas.microsoft.com/office/drawing/2014/main" id="{E1A94298-3AA5-806D-2650-BAB3B7C691C3}"/>
                </a:ext>
              </a:extLst>
            </p:cNvPr>
            <p:cNvSpPr txBox="1"/>
            <p:nvPr/>
          </p:nvSpPr>
          <p:spPr>
            <a:xfrm>
              <a:off x="0" y="19050"/>
              <a:ext cx="812800" cy="793750"/>
            </a:xfrm>
            <a:prstGeom prst="rect">
              <a:avLst/>
            </a:prstGeom>
          </p:spPr>
          <p:txBody>
            <a:bodyPr lIns="50800" tIns="50800" rIns="50800" bIns="50800" rtlCol="0" anchor="ctr"/>
            <a:lstStyle/>
            <a:p>
              <a:pPr algn="ctr">
                <a:lnSpc>
                  <a:spcPts val="2039"/>
                </a:lnSpc>
              </a:pPr>
              <a:endParaRPr dirty="0"/>
            </a:p>
          </p:txBody>
        </p:sp>
      </p:grpSp>
      <p:sp>
        <p:nvSpPr>
          <p:cNvPr id="10" name="Freeform 10"/>
          <p:cNvSpPr/>
          <p:nvPr/>
        </p:nvSpPr>
        <p:spPr>
          <a:xfrm>
            <a:off x="12388516" y="8619262"/>
            <a:ext cx="3554432" cy="1096238"/>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3"/>
            <a:stretch>
              <a:fillRect l="-125" r="-125"/>
            </a:stretch>
          </a:blipFill>
        </p:spPr>
        <p:txBody>
          <a:bodyPr/>
          <a:lstStyle/>
          <a:p>
            <a:endParaRPr lang="en-US" dirty="0"/>
          </a:p>
        </p:txBody>
      </p:sp>
      <p:sp>
        <p:nvSpPr>
          <p:cNvPr id="15" name="TextBox 7">
            <a:extLst>
              <a:ext uri="{FF2B5EF4-FFF2-40B4-BE49-F238E27FC236}">
                <a16:creationId xmlns:a16="http://schemas.microsoft.com/office/drawing/2014/main" id="{36F11A8F-24B4-C845-5983-C9F6F4A9ACFA}"/>
              </a:ext>
            </a:extLst>
          </p:cNvPr>
          <p:cNvSpPr txBox="1"/>
          <p:nvPr/>
        </p:nvSpPr>
        <p:spPr>
          <a:xfrm>
            <a:off x="1806080" y="2656756"/>
            <a:ext cx="12329020" cy="1330492"/>
          </a:xfrm>
          <a:prstGeom prst="rect">
            <a:avLst/>
          </a:prstGeom>
        </p:spPr>
        <p:txBody>
          <a:bodyPr wrap="square" lIns="0" tIns="0" rIns="0" bIns="0" rtlCol="0" anchor="t">
            <a:spAutoFit/>
          </a:bodyPr>
          <a:lstStyle/>
          <a:p>
            <a:pPr>
              <a:lnSpc>
                <a:spcPts val="5280"/>
              </a:lnSpc>
            </a:pPr>
            <a:r>
              <a:rPr lang="en-US" sz="4400" spc="706" dirty="0" err="1">
                <a:solidFill>
                  <a:srgbClr val="FFFFFF"/>
                </a:solidFill>
                <a:latin typeface="Roboto Bold"/>
              </a:rPr>
              <a:t>Virentis</a:t>
            </a:r>
            <a:r>
              <a:rPr lang="en-US" sz="4400" spc="706" dirty="0">
                <a:solidFill>
                  <a:srgbClr val="FFFFFF"/>
                </a:solidFill>
                <a:latin typeface="Roboto Bold"/>
              </a:rPr>
              <a:t> Practice Overview</a:t>
            </a:r>
          </a:p>
          <a:p>
            <a:pPr>
              <a:lnSpc>
                <a:spcPts val="5280"/>
              </a:lnSpc>
            </a:pPr>
            <a:r>
              <a:rPr lang="en-US" sz="4400" spc="706" dirty="0">
                <a:solidFill>
                  <a:srgbClr val="FFFFFF"/>
                </a:solidFill>
                <a:latin typeface="Roboto Bold"/>
              </a:rPr>
              <a:t>March 2025</a:t>
            </a:r>
          </a:p>
        </p:txBody>
      </p:sp>
      <p:sp>
        <p:nvSpPr>
          <p:cNvPr id="16" name="Freeform 8">
            <a:extLst>
              <a:ext uri="{FF2B5EF4-FFF2-40B4-BE49-F238E27FC236}">
                <a16:creationId xmlns:a16="http://schemas.microsoft.com/office/drawing/2014/main" id="{30DCCE24-A30F-B642-C220-E71705DA346B}"/>
              </a:ext>
            </a:extLst>
          </p:cNvPr>
          <p:cNvSpPr/>
          <p:nvPr/>
        </p:nvSpPr>
        <p:spPr>
          <a:xfrm>
            <a:off x="1028700" y="2007071"/>
            <a:ext cx="1167571" cy="1167571"/>
          </a:xfrm>
          <a:custGeom>
            <a:avLst/>
            <a:gdLst/>
            <a:ahLst/>
            <a:cxnLst/>
            <a:rect l="l" t="t" r="r" b="b"/>
            <a:pathLst>
              <a:path w="1167571" h="1167571">
                <a:moveTo>
                  <a:pt x="0" y="0"/>
                </a:moveTo>
                <a:lnTo>
                  <a:pt x="1167571" y="0"/>
                </a:lnTo>
                <a:lnTo>
                  <a:pt x="1167571" y="1167571"/>
                </a:lnTo>
                <a:lnTo>
                  <a:pt x="0" y="116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7" name="Freeform 9">
            <a:extLst>
              <a:ext uri="{FF2B5EF4-FFF2-40B4-BE49-F238E27FC236}">
                <a16:creationId xmlns:a16="http://schemas.microsoft.com/office/drawing/2014/main" id="{A167FDE7-AA9E-0BED-F965-BD839529DC2D}"/>
              </a:ext>
            </a:extLst>
          </p:cNvPr>
          <p:cNvSpPr/>
          <p:nvPr/>
        </p:nvSpPr>
        <p:spPr>
          <a:xfrm rot="-10800000">
            <a:off x="12089078" y="3159842"/>
            <a:ext cx="1167571" cy="1167571"/>
          </a:xfrm>
          <a:custGeom>
            <a:avLst/>
            <a:gdLst/>
            <a:ahLst/>
            <a:cxnLst/>
            <a:rect l="l" t="t" r="r" b="b"/>
            <a:pathLst>
              <a:path w="1167571" h="1167571">
                <a:moveTo>
                  <a:pt x="0" y="0"/>
                </a:moveTo>
                <a:lnTo>
                  <a:pt x="1167570" y="0"/>
                </a:lnTo>
                <a:lnTo>
                  <a:pt x="1167570" y="1167571"/>
                </a:lnTo>
                <a:lnTo>
                  <a:pt x="0" y="1167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1373512" y="2141706"/>
            <a:ext cx="15771488" cy="5440592"/>
          </a:xfrm>
          <a:prstGeom prst="rect">
            <a:avLst/>
          </a:prstGeom>
        </p:spPr>
        <p:txBody>
          <a:bodyPr wrap="square" lIns="0" tIns="0" rIns="0" bIns="0" rtlCol="0" anchor="t">
            <a:spAutoFit/>
          </a:bodyPr>
          <a:lstStyle/>
          <a:p>
            <a:pPr marL="539749" lvl="1" indent="-269875">
              <a:lnSpc>
                <a:spcPts val="3124"/>
              </a:lnSpc>
              <a:buFont typeface="Arial"/>
              <a:buChar char="•"/>
            </a:pPr>
            <a:endParaRPr lang="en-US" sz="2400" dirty="0">
              <a:solidFill>
                <a:schemeClr val="tx2"/>
              </a:solidFill>
              <a:effectLst/>
              <a:latin typeface="Roboto" panose="02000000000000000000" pitchFamily="2" charset="0"/>
              <a:ea typeface="Calibri" panose="020F0502020204030204" pitchFamily="34" charset="0"/>
              <a:cs typeface="Times New Roman" panose="02020603050405020304" pitchFamily="18" charset="0"/>
            </a:endParaRPr>
          </a:p>
          <a:p>
            <a:pPr marL="539749" lvl="1" indent="-269875">
              <a:lnSpc>
                <a:spcPts val="3124"/>
              </a:lnSpc>
              <a:buFont typeface="Arial"/>
              <a:buChar char="•"/>
            </a:pPr>
            <a:r>
              <a:rPr lang="en-US" sz="2400" dirty="0">
                <a:solidFill>
                  <a:schemeClr val="tx2"/>
                </a:solidFill>
                <a:effectLst/>
                <a:latin typeface="Roboto" panose="02000000000000000000" pitchFamily="2" charset="0"/>
                <a:ea typeface="Calibri" panose="020F0502020204030204" pitchFamily="34" charset="0"/>
                <a:cs typeface="Times New Roman" panose="02020603050405020304" pitchFamily="18" charset="0"/>
              </a:rPr>
              <a:t>Virentis Advisors is a boutique investment banking firm serving clients in the renewable energy industry</a:t>
            </a:r>
          </a:p>
          <a:p>
            <a:pPr marL="996949" lvl="2" indent="-269875">
              <a:lnSpc>
                <a:spcPts val="3124"/>
              </a:lnSpc>
              <a:buFont typeface="Arial"/>
              <a:buChar char="•"/>
            </a:pPr>
            <a:r>
              <a:rPr lang="en-US" sz="2400" dirty="0">
                <a:solidFill>
                  <a:schemeClr val="tx2"/>
                </a:solidFill>
                <a:latin typeface="Roboto" panose="02000000000000000000" pitchFamily="2" charset="0"/>
                <a:ea typeface="Calibri" panose="020F0502020204030204" pitchFamily="34" charset="0"/>
                <a:cs typeface="Times New Roman" panose="02020603050405020304" pitchFamily="18" charset="0"/>
              </a:rPr>
              <a:t>Niche focus on bioenergy industry, specifically biogas and renewable natural gas or “RNG”</a:t>
            </a:r>
          </a:p>
          <a:p>
            <a:pPr marL="269874" lvl="1">
              <a:lnSpc>
                <a:spcPts val="3124"/>
              </a:lnSpc>
            </a:pPr>
            <a:endParaRPr lang="en-US" sz="2400" dirty="0">
              <a:solidFill>
                <a:schemeClr val="tx2"/>
              </a:solidFill>
              <a:latin typeface="Roboto" panose="02000000000000000000" pitchFamily="2" charset="0"/>
              <a:ea typeface="Roboto" panose="02000000000000000000" pitchFamily="2" charset="0"/>
              <a:cs typeface="Times New Roman" panose="02020603050405020304" pitchFamily="18" charset="0"/>
            </a:endParaRPr>
          </a:p>
          <a:p>
            <a:pPr marL="269874" lvl="1">
              <a:lnSpc>
                <a:spcPts val="3124"/>
              </a:lnSpc>
            </a:pPr>
            <a:endParaRPr lang="en-US" sz="2400" dirty="0">
              <a:solidFill>
                <a:schemeClr val="tx2"/>
              </a:solidFill>
              <a:latin typeface="Roboto" panose="02000000000000000000" pitchFamily="2" charset="0"/>
              <a:ea typeface="Roboto" panose="02000000000000000000" pitchFamily="2" charset="0"/>
              <a:cs typeface="Times New Roman" panose="02020603050405020304" pitchFamily="18" charset="0"/>
            </a:endParaRPr>
          </a:p>
          <a:p>
            <a:pPr marL="539749" lvl="1" indent="-269875">
              <a:lnSpc>
                <a:spcPts val="3124"/>
              </a:lnSpc>
              <a:spcAft>
                <a:spcPts val="600"/>
              </a:spcAft>
              <a:buFont typeface="Arial"/>
              <a:buChar char="•"/>
            </a:pP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Experienced team with over $7 billion of project experience since 2008 (</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over $700 million as </a:t>
            </a:r>
            <a:r>
              <a:rPr lang="en-US" sz="2400" b="1" dirty="0" err="1">
                <a:solidFill>
                  <a:schemeClr val="tx2"/>
                </a:solidFill>
                <a:latin typeface="Roboto" panose="02000000000000000000" pitchFamily="2" charset="0"/>
                <a:ea typeface="Roboto" panose="02000000000000000000" pitchFamily="2" charset="0"/>
                <a:cs typeface="Roboto" panose="02000000000000000000" pitchFamily="2" charset="0"/>
              </a:rPr>
              <a:t>Virentis</a:t>
            </a: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a:t>
            </a:r>
          </a:p>
          <a:p>
            <a:pPr marL="996949" lvl="2" indent="-269875">
              <a:lnSpc>
                <a:spcPts val="3124"/>
              </a:lnSpc>
              <a:spcAft>
                <a:spcPts val="1200"/>
              </a:spcAft>
              <a:buFont typeface="Arial"/>
              <a:buChar char="•"/>
            </a:pP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Biogas, biomass, wind, solar, hydro, geothermal heating and cooling, composting, advanced fertilizer</a:t>
            </a:r>
          </a:p>
          <a:p>
            <a:pPr marL="996949" lvl="2" indent="-269875">
              <a:lnSpc>
                <a:spcPts val="3124"/>
              </a:lnSpc>
              <a:spcAft>
                <a:spcPts val="1200"/>
              </a:spcAft>
              <a:buFont typeface="Arial"/>
              <a:buChar char="•"/>
            </a:pP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Principals all former leaders at large organizations with renewable energy focus:</a:t>
            </a:r>
          </a:p>
          <a:p>
            <a:pPr marL="1454149" lvl="3" indent="-269875">
              <a:lnSpc>
                <a:spcPts val="3124"/>
              </a:lnSpc>
              <a:spcAft>
                <a:spcPts val="1200"/>
              </a:spcAft>
              <a:buFont typeface="Arial"/>
              <a:buChar char="•"/>
            </a:pP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Mike Land </a:t>
            </a:r>
            <a: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US" sz="2400" b="1" dirty="0">
                <a:solidFill>
                  <a:srgbClr val="005482"/>
                </a:solidFill>
                <a:latin typeface="Roboto" panose="02000000000000000000" pitchFamily="2" charset="0"/>
                <a:ea typeface="Roboto" panose="02000000000000000000" pitchFamily="2" charset="0"/>
                <a:cs typeface="Roboto" panose="02000000000000000000" pitchFamily="2" charset="0"/>
              </a:rPr>
              <a:t>Baker Tilly</a:t>
            </a:r>
            <a:r>
              <a:rPr lang="en-US" sz="2400" b="1"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renewable energy practice</a:t>
            </a:r>
          </a:p>
          <a:p>
            <a:pPr marL="1454149" lvl="3" indent="-269875">
              <a:lnSpc>
                <a:spcPts val="3124"/>
              </a:lnSpc>
              <a:spcAft>
                <a:spcPts val="1200"/>
              </a:spcAft>
              <a:buFont typeface="Arial"/>
              <a:buChar char="•"/>
            </a:pP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Max Vernier – </a:t>
            </a:r>
            <a:r>
              <a:rPr lang="en-US" sz="2400" b="1" dirty="0">
                <a:solidFill>
                  <a:srgbClr val="005482"/>
                </a:solidFill>
                <a:latin typeface="Roboto" panose="02000000000000000000" pitchFamily="2" charset="0"/>
                <a:ea typeface="Roboto" panose="02000000000000000000" pitchFamily="2" charset="0"/>
                <a:cs typeface="Roboto" panose="02000000000000000000" pitchFamily="2" charset="0"/>
              </a:rPr>
              <a:t>Live Oak Bank</a:t>
            </a:r>
            <a:r>
              <a:rPr lang="en-US" sz="2400" b="1"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bioenergy lending group</a:t>
            </a:r>
          </a:p>
          <a:p>
            <a:pPr marL="1454149" lvl="3" indent="-269875">
              <a:lnSpc>
                <a:spcPts val="3124"/>
              </a:lnSpc>
              <a:buFont typeface="Arial"/>
              <a:buChar char="•"/>
            </a:pP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Chris Bourassa – </a:t>
            </a:r>
            <a:r>
              <a:rPr lang="en-US" sz="2400" b="1" dirty="0">
                <a:solidFill>
                  <a:srgbClr val="005482"/>
                </a:solidFill>
                <a:latin typeface="Roboto" panose="02000000000000000000" pitchFamily="2" charset="0"/>
                <a:ea typeface="Roboto" panose="02000000000000000000" pitchFamily="2" charset="0"/>
                <a:cs typeface="Roboto" panose="02000000000000000000" pitchFamily="2" charset="0"/>
              </a:rPr>
              <a:t>Union Bank</a:t>
            </a:r>
            <a:r>
              <a:rPr lang="en-US" sz="2400" b="1"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tax equity (prior experience at </a:t>
            </a:r>
            <a:r>
              <a:rPr lang="en-US" sz="2400" b="1" dirty="0">
                <a:solidFill>
                  <a:srgbClr val="005482"/>
                </a:solidFill>
                <a:latin typeface="Roboto" panose="02000000000000000000" pitchFamily="2" charset="0"/>
                <a:ea typeface="Roboto" panose="02000000000000000000" pitchFamily="2" charset="0"/>
                <a:cs typeface="Roboto" panose="02000000000000000000" pitchFamily="2" charset="0"/>
              </a:rPr>
              <a:t>KPMG</a:t>
            </a: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a:t>
            </a:r>
          </a:p>
          <a:p>
            <a:pPr marL="269874" lvl="1">
              <a:lnSpc>
                <a:spcPts val="3124"/>
              </a:lnSpc>
              <a:spcAft>
                <a:spcPts val="1200"/>
              </a:spcAft>
            </a:pPr>
            <a:endParaRPr lang="en-US" sz="2400"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14" name="TextBox 14"/>
          <p:cNvSpPr txBox="1"/>
          <p:nvPr/>
        </p:nvSpPr>
        <p:spPr>
          <a:xfrm>
            <a:off x="1373512" y="1148068"/>
            <a:ext cx="13799893" cy="647613"/>
          </a:xfrm>
          <a:prstGeom prst="rect">
            <a:avLst/>
          </a:prstGeom>
        </p:spPr>
        <p:txBody>
          <a:bodyPr lIns="0" tIns="0" rIns="0" bIns="0" rtlCol="0" anchor="t">
            <a:spAutoFit/>
          </a:bodyPr>
          <a:lstStyle/>
          <a:p>
            <a:pPr>
              <a:lnSpc>
                <a:spcPts val="5400"/>
              </a:lnSpc>
            </a:pPr>
            <a:r>
              <a:rPr lang="en-US" sz="4000" spc="356" dirty="0">
                <a:solidFill>
                  <a:srgbClr val="000000"/>
                </a:solidFill>
                <a:latin typeface="Roboto Bold"/>
              </a:rPr>
              <a:t>Virentis Overview</a:t>
            </a:r>
            <a:endParaRPr lang="en-US" sz="4000" spc="356" dirty="0">
              <a:solidFill>
                <a:srgbClr val="FF0000"/>
              </a:solidFill>
              <a:latin typeface="Roboto Bold"/>
            </a:endParaRPr>
          </a:p>
        </p:txBody>
      </p:sp>
      <p:sp>
        <p:nvSpPr>
          <p:cNvPr id="4" name="Freeform 10">
            <a:extLst>
              <a:ext uri="{FF2B5EF4-FFF2-40B4-BE49-F238E27FC236}">
                <a16:creationId xmlns:a16="http://schemas.microsoft.com/office/drawing/2014/main" id="{6DEE2288-80A0-2D75-0BC0-4B626F33F736}"/>
              </a:ext>
            </a:extLst>
          </p:cNvPr>
          <p:cNvSpPr/>
          <p:nvPr/>
        </p:nvSpPr>
        <p:spPr>
          <a:xfrm>
            <a:off x="15546647" y="9153878"/>
            <a:ext cx="1824132" cy="570002"/>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2"/>
            <a:stretch>
              <a:fillRect l="-125" r="-125"/>
            </a:stretch>
          </a:blipFill>
        </p:spPr>
        <p:txBody>
          <a:bodyPr/>
          <a:lstStyle/>
          <a:p>
            <a:endParaRPr lang="en-US" dirty="0"/>
          </a:p>
        </p:txBody>
      </p:sp>
      <p:grpSp>
        <p:nvGrpSpPr>
          <p:cNvPr id="9" name="Group 9">
            <a:extLst>
              <a:ext uri="{FF2B5EF4-FFF2-40B4-BE49-F238E27FC236}">
                <a16:creationId xmlns:a16="http://schemas.microsoft.com/office/drawing/2014/main" id="{9BC13F5B-49A8-8024-98B0-063692C703C8}"/>
              </a:ext>
            </a:extLst>
          </p:cNvPr>
          <p:cNvGrpSpPr/>
          <p:nvPr/>
        </p:nvGrpSpPr>
        <p:grpSpPr>
          <a:xfrm>
            <a:off x="-3267" y="10069905"/>
            <a:ext cx="18288000" cy="218212"/>
            <a:chOff x="0" y="0"/>
            <a:chExt cx="6186311" cy="152400"/>
          </a:xfrm>
        </p:grpSpPr>
        <p:sp>
          <p:nvSpPr>
            <p:cNvPr id="10" name="Freeform 10">
              <a:extLst>
                <a:ext uri="{FF2B5EF4-FFF2-40B4-BE49-F238E27FC236}">
                  <a16:creationId xmlns:a16="http://schemas.microsoft.com/office/drawing/2014/main" id="{4F7D2C00-B495-10CF-0E3E-96A09BB5DA4A}"/>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509B40"/>
            </a:solidFill>
          </p:spPr>
          <p:txBody>
            <a:bodyPr/>
            <a:lstStyle/>
            <a:p>
              <a:endParaRPr lang="en-US" dirty="0"/>
            </a:p>
          </p:txBody>
        </p:sp>
      </p:grpSp>
    </p:spTree>
    <p:extLst>
      <p:ext uri="{BB962C8B-B14F-4D97-AF65-F5344CB8AC3E}">
        <p14:creationId xmlns:p14="http://schemas.microsoft.com/office/powerpoint/2010/main" val="384111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1327173" y="1215967"/>
            <a:ext cx="13799893" cy="647613"/>
          </a:xfrm>
          <a:prstGeom prst="rect">
            <a:avLst/>
          </a:prstGeom>
        </p:spPr>
        <p:txBody>
          <a:bodyPr lIns="0" tIns="0" rIns="0" bIns="0" rtlCol="0" anchor="t">
            <a:spAutoFit/>
          </a:bodyPr>
          <a:lstStyle/>
          <a:p>
            <a:pPr>
              <a:lnSpc>
                <a:spcPts val="5400"/>
              </a:lnSpc>
            </a:pPr>
            <a:r>
              <a:rPr lang="en-US" sz="4000" spc="356" dirty="0">
                <a:solidFill>
                  <a:srgbClr val="000000"/>
                </a:solidFill>
                <a:latin typeface="Roboto Bold"/>
              </a:rPr>
              <a:t>Virentis Overview</a:t>
            </a:r>
            <a:endParaRPr lang="en-US" sz="4000" spc="356" dirty="0">
              <a:solidFill>
                <a:srgbClr val="FF0000"/>
              </a:solidFill>
              <a:latin typeface="Roboto Bold"/>
            </a:endParaRPr>
          </a:p>
        </p:txBody>
      </p:sp>
      <p:sp>
        <p:nvSpPr>
          <p:cNvPr id="15" name="TextBox 14">
            <a:extLst>
              <a:ext uri="{FF2B5EF4-FFF2-40B4-BE49-F238E27FC236}">
                <a16:creationId xmlns:a16="http://schemas.microsoft.com/office/drawing/2014/main" id="{6C261323-C24A-AD2C-329B-531C0FA971B4}"/>
              </a:ext>
            </a:extLst>
          </p:cNvPr>
          <p:cNvSpPr txBox="1"/>
          <p:nvPr/>
        </p:nvSpPr>
        <p:spPr>
          <a:xfrm>
            <a:off x="1327173" y="2337601"/>
            <a:ext cx="8241156" cy="4795159"/>
          </a:xfrm>
          <a:prstGeom prst="rect">
            <a:avLst/>
          </a:prstGeom>
        </p:spPr>
        <p:txBody>
          <a:bodyPr wrap="square" lIns="0" tIns="0" rIns="0" bIns="0" rtlCol="0" anchor="t">
            <a:spAutoFit/>
          </a:bodyPr>
          <a:lstStyle/>
          <a:p>
            <a:pPr defTabSz="914445"/>
            <a:r>
              <a:rPr lang="en-US" sz="2400" b="1" dirty="0">
                <a:solidFill>
                  <a:srgbClr val="005482"/>
                </a:solidFill>
                <a:latin typeface="Roboto" panose="02000000000000000000" pitchFamily="2" charset="0"/>
                <a:ea typeface="Roboto" panose="02000000000000000000" pitchFamily="2" charset="0"/>
                <a:cs typeface="Roboto" panose="02000000000000000000" pitchFamily="2" charset="0"/>
              </a:rPr>
              <a:t>Client Types</a:t>
            </a:r>
          </a:p>
          <a:p>
            <a:pPr marL="0" marR="0">
              <a:lnSpc>
                <a:spcPct val="115000"/>
              </a:lnSpc>
              <a:spcBef>
                <a:spcPts val="0"/>
              </a:spcBef>
              <a:spcAft>
                <a:spcPts val="0"/>
              </a:spcAft>
            </a:pPr>
            <a:endParaRPr lang="en-US" sz="2400" dirty="0">
              <a:effectLst/>
              <a:latin typeface="Roboto" panose="02000000000000000000" pitchFamily="2" charset="0"/>
              <a:ea typeface="Roboto" panose="02000000000000000000" pitchFamily="2" charset="0"/>
              <a:cs typeface="Roboto" panose="02000000000000000000" pitchFamily="2" charset="0"/>
            </a:endParaRPr>
          </a:p>
          <a:p>
            <a:pPr defTabSz="914445"/>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Wide range of clients across renewable energy and sustainable infrastructure including project developers, utilities, municipalities, oil &amp; gas producers, food &amp; beverage, and energy intensive manufacturers</a:t>
            </a:r>
          </a:p>
          <a:p>
            <a:pPr defTabSz="914445"/>
            <a:endParaRPr lang="en-US" sz="2400" dirty="0">
              <a:solidFill>
                <a:srgbClr val="404040"/>
              </a:solidFill>
              <a:latin typeface="Roboto" panose="02000000000000000000" pitchFamily="2" charset="0"/>
              <a:ea typeface="Roboto" panose="02000000000000000000" pitchFamily="2" charset="0"/>
              <a:cs typeface="Roboto" panose="02000000000000000000" pitchFamily="2" charset="0"/>
            </a:endParaRPr>
          </a:p>
          <a:p>
            <a:pPr defTabSz="914445"/>
            <a:r>
              <a:rPr lang="en-US" sz="2400" b="1" dirty="0">
                <a:solidFill>
                  <a:srgbClr val="005482"/>
                </a:solidFill>
                <a:latin typeface="Roboto" panose="02000000000000000000" pitchFamily="2" charset="0"/>
                <a:ea typeface="Roboto" panose="02000000000000000000" pitchFamily="2" charset="0"/>
                <a:cs typeface="Roboto" panose="02000000000000000000" pitchFamily="2" charset="0"/>
              </a:rPr>
              <a:t>Project Roles</a:t>
            </a:r>
            <a:b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br>
            <a:endParaRPr lang="en-US" sz="2400" dirty="0">
              <a:effectLst/>
              <a:latin typeface="Roboto" panose="02000000000000000000" pitchFamily="2" charset="0"/>
              <a:ea typeface="Roboto" panose="02000000000000000000" pitchFamily="2" charset="0"/>
              <a:cs typeface="Roboto" panose="02000000000000000000" pitchFamily="2" charset="0"/>
            </a:endParaRPr>
          </a:p>
          <a:p>
            <a:pPr marL="342900"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Tax Credit Consulting and Monetization Support</a:t>
            </a:r>
          </a:p>
          <a:p>
            <a:pPr marL="342900"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Placement of Debt and Equity</a:t>
            </a:r>
          </a:p>
          <a:p>
            <a:pPr marL="342900"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M&amp;A Support</a:t>
            </a:r>
            <a:endParaRPr lang="en-US" sz="2400" dirty="0">
              <a:effectLst/>
              <a:latin typeface="Roboto" panose="02000000000000000000" pitchFamily="2" charset="0"/>
              <a:ea typeface="Roboto" panose="02000000000000000000" pitchFamily="2" charset="0"/>
              <a:cs typeface="Roboto" panose="02000000000000000000" pitchFamily="2" charset="0"/>
            </a:endParaRPr>
          </a:p>
        </p:txBody>
      </p:sp>
      <p:grpSp>
        <p:nvGrpSpPr>
          <p:cNvPr id="9" name="Group 9">
            <a:extLst>
              <a:ext uri="{FF2B5EF4-FFF2-40B4-BE49-F238E27FC236}">
                <a16:creationId xmlns:a16="http://schemas.microsoft.com/office/drawing/2014/main" id="{428F997F-44E7-FD0B-4CCD-3460256A51B1}"/>
              </a:ext>
            </a:extLst>
          </p:cNvPr>
          <p:cNvGrpSpPr/>
          <p:nvPr/>
        </p:nvGrpSpPr>
        <p:grpSpPr>
          <a:xfrm>
            <a:off x="-3267" y="10069905"/>
            <a:ext cx="18288000" cy="218212"/>
            <a:chOff x="0" y="0"/>
            <a:chExt cx="6186311" cy="152400"/>
          </a:xfrm>
        </p:grpSpPr>
        <p:sp>
          <p:nvSpPr>
            <p:cNvPr id="10" name="Freeform 10">
              <a:extLst>
                <a:ext uri="{FF2B5EF4-FFF2-40B4-BE49-F238E27FC236}">
                  <a16:creationId xmlns:a16="http://schemas.microsoft.com/office/drawing/2014/main" id="{79E970BA-5A49-3A73-C977-DCB8A43ECE72}"/>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509B40"/>
            </a:solidFill>
          </p:spPr>
          <p:txBody>
            <a:bodyPr/>
            <a:lstStyle/>
            <a:p>
              <a:endParaRPr lang="en-US" dirty="0"/>
            </a:p>
          </p:txBody>
        </p:sp>
      </p:grpSp>
      <p:sp>
        <p:nvSpPr>
          <p:cNvPr id="2" name="Freeform 10">
            <a:extLst>
              <a:ext uri="{FF2B5EF4-FFF2-40B4-BE49-F238E27FC236}">
                <a16:creationId xmlns:a16="http://schemas.microsoft.com/office/drawing/2014/main" id="{63E7D552-AF3F-5350-27C9-648BD7C3BA7B}"/>
              </a:ext>
            </a:extLst>
          </p:cNvPr>
          <p:cNvSpPr/>
          <p:nvPr/>
        </p:nvSpPr>
        <p:spPr>
          <a:xfrm>
            <a:off x="15546647" y="9153878"/>
            <a:ext cx="1824132" cy="570002"/>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3"/>
            <a:stretch>
              <a:fillRect l="-125" r="-125"/>
            </a:stretch>
          </a:blipFill>
        </p:spPr>
        <p:txBody>
          <a:bodyPr/>
          <a:lstStyle/>
          <a:p>
            <a:endParaRPr lang="en-US" dirty="0"/>
          </a:p>
        </p:txBody>
      </p:sp>
      <p:pic>
        <p:nvPicPr>
          <p:cNvPr id="4" name="Picture 3" descr="A pie chart of food waste">
            <a:extLst>
              <a:ext uri="{FF2B5EF4-FFF2-40B4-BE49-F238E27FC236}">
                <a16:creationId xmlns:a16="http://schemas.microsoft.com/office/drawing/2014/main" id="{F829A3A5-09E2-79C6-4F9A-FB20C29DF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0733" y="2209605"/>
            <a:ext cx="8241156" cy="6867630"/>
          </a:xfrm>
          <a:prstGeom prst="rect">
            <a:avLst/>
          </a:prstGeom>
          <a:effectLst/>
        </p:spPr>
      </p:pic>
    </p:spTree>
    <p:extLst>
      <p:ext uri="{BB962C8B-B14F-4D97-AF65-F5344CB8AC3E}">
        <p14:creationId xmlns:p14="http://schemas.microsoft.com/office/powerpoint/2010/main" val="77249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1373512" y="2141706"/>
            <a:ext cx="15235813" cy="6918561"/>
          </a:xfrm>
          <a:prstGeom prst="rect">
            <a:avLst/>
          </a:prstGeom>
        </p:spPr>
        <p:txBody>
          <a:bodyPr wrap="square" lIns="0" tIns="0" rIns="0" bIns="0" rtlCol="0" anchor="t">
            <a:spAutoFit/>
          </a:bodyPr>
          <a:lstStyle/>
          <a:p>
            <a:pPr marL="262911" lvl="1">
              <a:lnSpc>
                <a:spcPct val="114000"/>
              </a:lnSpc>
            </a:pPr>
            <a:r>
              <a:rPr lang="en-US" sz="2200" b="1" dirty="0">
                <a:solidFill>
                  <a:srgbClr val="005482"/>
                </a:solidFill>
                <a:latin typeface="Roboto" panose="02000000000000000000" pitchFamily="2" charset="0"/>
                <a:ea typeface="Roboto" panose="02000000000000000000" pitchFamily="2" charset="0"/>
                <a:cs typeface="Roboto" panose="02000000000000000000" pitchFamily="2" charset="0"/>
              </a:rPr>
              <a:t>Impact of Inflation Reduction Act of 2022 (IRA 22)</a:t>
            </a:r>
            <a:endParaRPr lang="en-US" sz="2200" b="1" dirty="0">
              <a:solidFill>
                <a:schemeClr val="accent1"/>
              </a:solidFill>
              <a:latin typeface="Roboto" panose="02000000000000000000" pitchFamily="2" charset="0"/>
              <a:ea typeface="Roboto" panose="02000000000000000000" pitchFamily="2" charset="0"/>
              <a:cs typeface="Roboto" panose="02000000000000000000" pitchFamily="2" charset="0"/>
            </a:endParaRPr>
          </a:p>
          <a:p>
            <a:pPr marL="605811" lvl="1" indent="-342900">
              <a:lnSpc>
                <a:spcPct val="114000"/>
              </a:lnSpc>
              <a:spcAft>
                <a:spcPts val="1200"/>
              </a:spcAft>
              <a:buFont typeface="Arial" panose="020B0604020202020204" pitchFamily="34" charset="0"/>
              <a:buChar char="•"/>
            </a:pPr>
            <a:r>
              <a:rPr lang="en-US" sz="2200" dirty="0">
                <a:solidFill>
                  <a:schemeClr val="tx2"/>
                </a:solidFill>
                <a:latin typeface="Roboto" panose="02000000000000000000" pitchFamily="2" charset="0"/>
                <a:ea typeface="Roboto" panose="02000000000000000000" pitchFamily="2" charset="0"/>
                <a:cs typeface="Roboto" panose="02000000000000000000" pitchFamily="2" charset="0"/>
              </a:rPr>
              <a:t>Bioenergy projects have the unique ability to de-carbonize multiple sectors of the economy with the energy they produce (power, transportation, manufacturing, waste management, commercial and industrial purposes).</a:t>
            </a:r>
          </a:p>
          <a:p>
            <a:pPr marL="605811" lvl="1" indent="-342900">
              <a:lnSpc>
                <a:spcPct val="114000"/>
              </a:lnSpc>
              <a:spcAft>
                <a:spcPts val="1200"/>
              </a:spcAft>
              <a:buFont typeface="Arial" panose="020B0604020202020204" pitchFamily="34" charset="0"/>
              <a:buChar char="•"/>
            </a:pPr>
            <a:r>
              <a:rPr lang="en-US" sz="2200" dirty="0">
                <a:solidFill>
                  <a:schemeClr val="tx2"/>
                </a:solidFill>
                <a:latin typeface="Roboto" panose="02000000000000000000" pitchFamily="2" charset="0"/>
                <a:ea typeface="Roboto" panose="02000000000000000000" pitchFamily="2" charset="0"/>
                <a:cs typeface="Roboto" panose="02000000000000000000" pitchFamily="2" charset="0"/>
              </a:rPr>
              <a:t>There is now broad application of significant federal tax incentives to projects utilizing organic matter to produce energy; ITCs/PTCs now apply to projects producing biofuels used for transportation or heating purposes (previously only applied to projects which generated electricity).</a:t>
            </a:r>
          </a:p>
          <a:p>
            <a:pPr marL="605811" lvl="1" indent="-342900">
              <a:lnSpc>
                <a:spcPct val="114000"/>
              </a:lnSpc>
              <a:spcAft>
                <a:spcPts val="1200"/>
              </a:spcAft>
              <a:buFont typeface="Arial" panose="020B0604020202020204" pitchFamily="34" charset="0"/>
              <a:buChar char="•"/>
            </a:pPr>
            <a:r>
              <a:rPr lang="en-US" sz="2200" dirty="0">
                <a:solidFill>
                  <a:schemeClr val="tx2"/>
                </a:solidFill>
                <a:latin typeface="Roboto" panose="02000000000000000000" pitchFamily="2" charset="0"/>
                <a:ea typeface="Roboto" panose="02000000000000000000" pitchFamily="2" charset="0"/>
                <a:cs typeface="Roboto" panose="02000000000000000000" pitchFamily="2" charset="0"/>
              </a:rPr>
              <a:t>Bioenergy projects can now earn larger ITCs/PTCs (up to 50% ITC), as well as new 45Z PTC for clean fuels production.</a:t>
            </a:r>
          </a:p>
          <a:p>
            <a:pPr marL="262911" lvl="1">
              <a:lnSpc>
                <a:spcPct val="114000"/>
              </a:lnSpc>
              <a:spcAft>
                <a:spcPts val="1200"/>
              </a:spcAft>
            </a:pPr>
            <a:r>
              <a:rPr lang="en-US" sz="2200" b="1" dirty="0">
                <a:latin typeface="Roboto" panose="02000000000000000000" pitchFamily="2" charset="0"/>
                <a:ea typeface="Roboto" panose="02000000000000000000" pitchFamily="2" charset="0"/>
                <a:cs typeface="Roboto" panose="02000000000000000000" pitchFamily="2" charset="0"/>
              </a:rPr>
              <a:t>Project Owners:  </a:t>
            </a:r>
            <a:r>
              <a:rPr lang="en-US" sz="2200" b="1" dirty="0">
                <a:solidFill>
                  <a:schemeClr val="tx2"/>
                </a:solidFill>
                <a:latin typeface="Roboto" panose="02000000000000000000" pitchFamily="2" charset="0"/>
                <a:ea typeface="Roboto" panose="02000000000000000000" pitchFamily="2" charset="0"/>
                <a:cs typeface="Roboto" panose="02000000000000000000" pitchFamily="2" charset="0"/>
              </a:rPr>
              <a:t>Impact of ITC/45Z provisions can mean 25-40% net reduction of projects’ capital needs and increase of 10-35% revenue generation, which enables a sector experiencing dramatic growth to become even stronger economically.</a:t>
            </a:r>
          </a:p>
          <a:p>
            <a:pPr marL="262911" lvl="1">
              <a:lnSpc>
                <a:spcPct val="114000"/>
              </a:lnSpc>
              <a:spcAft>
                <a:spcPts val="1200"/>
              </a:spcAft>
            </a:pPr>
            <a:r>
              <a:rPr lang="en-US" sz="2200" b="1" dirty="0">
                <a:latin typeface="Roboto" panose="02000000000000000000" pitchFamily="2" charset="0"/>
                <a:ea typeface="Roboto" panose="02000000000000000000" pitchFamily="2" charset="0"/>
                <a:cs typeface="Roboto" panose="02000000000000000000" pitchFamily="2" charset="0"/>
              </a:rPr>
              <a:t>Tax Credit Buyers/Investors:  </a:t>
            </a:r>
            <a:r>
              <a:rPr lang="en-US" sz="2200" b="1" dirty="0">
                <a:solidFill>
                  <a:schemeClr val="tx2"/>
                </a:solidFill>
                <a:latin typeface="Roboto" panose="02000000000000000000" pitchFamily="2" charset="0"/>
                <a:ea typeface="Roboto" panose="02000000000000000000" pitchFamily="2" charset="0"/>
                <a:cs typeface="Roboto" panose="02000000000000000000" pitchFamily="2" charset="0"/>
              </a:rPr>
              <a:t>The bioenergy industry has the ability to reduce more carbon emissions, provide direct Scope 1, 2 and 3 benefits and satisfy more ESG mandates per dollar of invested capital than other renewable energy asset classes due to its low “carbon intensity.”</a:t>
            </a:r>
          </a:p>
          <a:p>
            <a:pPr marL="262911" lvl="1">
              <a:lnSpc>
                <a:spcPct val="114000"/>
              </a:lnSpc>
              <a:spcAft>
                <a:spcPts val="1200"/>
              </a:spcAft>
            </a:pPr>
            <a:r>
              <a:rPr lang="en-US" sz="2200" dirty="0">
                <a:solidFill>
                  <a:schemeClr val="tx2"/>
                </a:solidFill>
                <a:latin typeface="Roboto" panose="02000000000000000000" pitchFamily="2" charset="0"/>
                <a:ea typeface="Roboto" panose="02000000000000000000" pitchFamily="2" charset="0"/>
                <a:cs typeface="Roboto" panose="02000000000000000000" pitchFamily="2" charset="0"/>
              </a:rPr>
              <a:t>Many of </a:t>
            </a:r>
            <a:r>
              <a:rPr lang="en-US" sz="2200" dirty="0" err="1">
                <a:solidFill>
                  <a:schemeClr val="tx2"/>
                </a:solidFill>
                <a:latin typeface="Roboto" panose="02000000000000000000" pitchFamily="2" charset="0"/>
                <a:ea typeface="Roboto" panose="02000000000000000000" pitchFamily="2" charset="0"/>
                <a:cs typeface="Roboto" panose="02000000000000000000" pitchFamily="2" charset="0"/>
              </a:rPr>
              <a:t>Virentis</a:t>
            </a:r>
            <a:r>
              <a:rPr lang="en-US" sz="2200" dirty="0">
                <a:solidFill>
                  <a:schemeClr val="tx2"/>
                </a:solidFill>
                <a:latin typeface="Roboto" panose="02000000000000000000" pitchFamily="2" charset="0"/>
                <a:ea typeface="Roboto" panose="02000000000000000000" pitchFamily="2" charset="0"/>
                <a:cs typeface="Roboto" panose="02000000000000000000" pitchFamily="2" charset="0"/>
              </a:rPr>
              <a:t>’ clients have demonstrated pipelines of quality projects, enabling tax investors to pursue long-term arrangements that can apply across multiple projects and tax years, reducing the amount of work per opportunity and locking in volume with some degree of diversification.</a:t>
            </a:r>
          </a:p>
        </p:txBody>
      </p:sp>
      <p:sp>
        <p:nvSpPr>
          <p:cNvPr id="14" name="TextBox 14"/>
          <p:cNvSpPr txBox="1"/>
          <p:nvPr/>
        </p:nvSpPr>
        <p:spPr>
          <a:xfrm>
            <a:off x="1373512" y="1148068"/>
            <a:ext cx="13799893" cy="647613"/>
          </a:xfrm>
          <a:prstGeom prst="rect">
            <a:avLst/>
          </a:prstGeom>
        </p:spPr>
        <p:txBody>
          <a:bodyPr lIns="0" tIns="0" rIns="0" bIns="0" rtlCol="0" anchor="t">
            <a:spAutoFit/>
          </a:bodyPr>
          <a:lstStyle/>
          <a:p>
            <a:pPr>
              <a:lnSpc>
                <a:spcPts val="5400"/>
              </a:lnSpc>
            </a:pPr>
            <a:r>
              <a:rPr lang="en-US" sz="4000" spc="356" dirty="0">
                <a:solidFill>
                  <a:srgbClr val="000000"/>
                </a:solidFill>
                <a:latin typeface="Roboto Bold"/>
              </a:rPr>
              <a:t>Bioenergy Tax Credits – A New Asset Class</a:t>
            </a:r>
            <a:endParaRPr lang="en-US" sz="4000" spc="356" dirty="0">
              <a:solidFill>
                <a:srgbClr val="FF0000"/>
              </a:solidFill>
              <a:latin typeface="Roboto Bold"/>
            </a:endParaRPr>
          </a:p>
        </p:txBody>
      </p:sp>
      <p:sp>
        <p:nvSpPr>
          <p:cNvPr id="4" name="Freeform 10">
            <a:extLst>
              <a:ext uri="{FF2B5EF4-FFF2-40B4-BE49-F238E27FC236}">
                <a16:creationId xmlns:a16="http://schemas.microsoft.com/office/drawing/2014/main" id="{6DEE2288-80A0-2D75-0BC0-4B626F33F736}"/>
              </a:ext>
            </a:extLst>
          </p:cNvPr>
          <p:cNvSpPr/>
          <p:nvPr/>
        </p:nvSpPr>
        <p:spPr>
          <a:xfrm>
            <a:off x="15546647" y="9153878"/>
            <a:ext cx="1824132" cy="570002"/>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2"/>
            <a:stretch>
              <a:fillRect l="-125" r="-125"/>
            </a:stretch>
          </a:blipFill>
        </p:spPr>
        <p:txBody>
          <a:bodyPr/>
          <a:lstStyle/>
          <a:p>
            <a:endParaRPr lang="en-US"/>
          </a:p>
        </p:txBody>
      </p:sp>
      <p:grpSp>
        <p:nvGrpSpPr>
          <p:cNvPr id="9" name="Group 9">
            <a:extLst>
              <a:ext uri="{FF2B5EF4-FFF2-40B4-BE49-F238E27FC236}">
                <a16:creationId xmlns:a16="http://schemas.microsoft.com/office/drawing/2014/main" id="{9BC13F5B-49A8-8024-98B0-063692C703C8}"/>
              </a:ext>
            </a:extLst>
          </p:cNvPr>
          <p:cNvGrpSpPr/>
          <p:nvPr/>
        </p:nvGrpSpPr>
        <p:grpSpPr>
          <a:xfrm>
            <a:off x="-3267" y="10069905"/>
            <a:ext cx="18288000" cy="218212"/>
            <a:chOff x="0" y="0"/>
            <a:chExt cx="6186311" cy="152400"/>
          </a:xfrm>
        </p:grpSpPr>
        <p:sp>
          <p:nvSpPr>
            <p:cNvPr id="10" name="Freeform 10">
              <a:extLst>
                <a:ext uri="{FF2B5EF4-FFF2-40B4-BE49-F238E27FC236}">
                  <a16:creationId xmlns:a16="http://schemas.microsoft.com/office/drawing/2014/main" id="{4F7D2C00-B495-10CF-0E3E-96A09BB5DA4A}"/>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509B40"/>
            </a:solidFill>
          </p:spPr>
          <p:txBody>
            <a:bodyPr/>
            <a:lstStyle/>
            <a:p>
              <a:endParaRPr lang="en-US"/>
            </a:p>
          </p:txBody>
        </p:sp>
      </p:grpSp>
    </p:spTree>
    <p:extLst>
      <p:ext uri="{BB962C8B-B14F-4D97-AF65-F5344CB8AC3E}">
        <p14:creationId xmlns:p14="http://schemas.microsoft.com/office/powerpoint/2010/main" val="357343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1327173" y="1215967"/>
            <a:ext cx="13799893" cy="647613"/>
          </a:xfrm>
          <a:prstGeom prst="rect">
            <a:avLst/>
          </a:prstGeom>
        </p:spPr>
        <p:txBody>
          <a:bodyPr lIns="0" tIns="0" rIns="0" bIns="0" rtlCol="0" anchor="t">
            <a:spAutoFit/>
          </a:bodyPr>
          <a:lstStyle/>
          <a:p>
            <a:pPr>
              <a:lnSpc>
                <a:spcPts val="5400"/>
              </a:lnSpc>
            </a:pPr>
            <a:r>
              <a:rPr lang="en-US" sz="4000" spc="356" dirty="0">
                <a:solidFill>
                  <a:srgbClr val="000000"/>
                </a:solidFill>
                <a:latin typeface="Roboto Bold"/>
              </a:rPr>
              <a:t>Tax Credit Transfer Experience To-Date</a:t>
            </a:r>
            <a:endParaRPr lang="en-US" sz="4000" spc="356" dirty="0">
              <a:solidFill>
                <a:srgbClr val="FF0000"/>
              </a:solidFill>
              <a:latin typeface="Roboto Bold"/>
            </a:endParaRPr>
          </a:p>
        </p:txBody>
      </p:sp>
      <p:sp>
        <p:nvSpPr>
          <p:cNvPr id="15" name="TextBox 14">
            <a:extLst>
              <a:ext uri="{FF2B5EF4-FFF2-40B4-BE49-F238E27FC236}">
                <a16:creationId xmlns:a16="http://schemas.microsoft.com/office/drawing/2014/main" id="{6C261323-C24A-AD2C-329B-531C0FA971B4}"/>
              </a:ext>
            </a:extLst>
          </p:cNvPr>
          <p:cNvSpPr txBox="1"/>
          <p:nvPr/>
        </p:nvSpPr>
        <p:spPr>
          <a:xfrm>
            <a:off x="1572002" y="2209605"/>
            <a:ext cx="15798777" cy="4678204"/>
          </a:xfrm>
          <a:prstGeom prst="rect">
            <a:avLst/>
          </a:prstGeom>
        </p:spPr>
        <p:txBody>
          <a:bodyPr wrap="square" lIns="0" tIns="0" rIns="0" bIns="0" rtlCol="0" anchor="t">
            <a:spAutoFit/>
          </a:bodyPr>
          <a:lstStyle/>
          <a:p>
            <a:pPr defTabSz="914445"/>
            <a:br>
              <a:rPr lang="en-US" sz="2400" b="1" dirty="0">
                <a:solidFill>
                  <a:schemeClr val="tx2"/>
                </a:solidFill>
                <a:latin typeface="Roboto" panose="02000000000000000000" pitchFamily="2" charset="0"/>
                <a:ea typeface="Roboto" panose="02000000000000000000" pitchFamily="2" charset="0"/>
                <a:cs typeface="Roboto" panose="02000000000000000000" pitchFamily="2" charset="0"/>
              </a:rPr>
            </a:b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342900"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21 ITCs sold (all bioenergy)</a:t>
            </a:r>
          </a:p>
          <a:p>
            <a:pPr marL="342900" indent="-342900" defTabSz="914445">
              <a:spcAft>
                <a:spcPts val="1200"/>
              </a:spcAft>
              <a:buFont typeface="Arial" panose="020B0604020202020204" pitchFamily="34" charset="0"/>
              <a:buChar char="•"/>
            </a:pPr>
            <a:endParaRPr lang="en-US" sz="2400" dirty="0">
              <a:solidFill>
                <a:srgbClr val="404040"/>
              </a:solidFill>
              <a:latin typeface="Roboto" panose="02000000000000000000" pitchFamily="2" charset="0"/>
              <a:ea typeface="Roboto" panose="02000000000000000000" pitchFamily="2" charset="0"/>
              <a:cs typeface="Roboto" panose="02000000000000000000" pitchFamily="2" charset="0"/>
            </a:endParaRPr>
          </a:p>
          <a:p>
            <a:pPr marL="342900"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Total ITC Value: $203 million, ranging from $1.5 - $46 million</a:t>
            </a:r>
          </a:p>
          <a:p>
            <a:pPr marL="800100" lvl="1"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2 FMV T-Flip transactions, each $29 million ITCs</a:t>
            </a:r>
          </a:p>
          <a:p>
            <a:pPr marL="1257300" lvl="2"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Preferred equity deals, 30% step up, full tax credit insurance wrap</a:t>
            </a:r>
          </a:p>
          <a:p>
            <a:pPr marL="800100" lvl="1"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Adders: 12 Domestic Content, 6 Energy Community (2 brownfields)</a:t>
            </a:r>
          </a:p>
          <a:p>
            <a:pPr marL="800100" lvl="1"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Pricing Average: Approximately $0.92 per $1 of ITC (net of buyer advisor fee)</a:t>
            </a:r>
            <a:endParaRPr lang="en-US" sz="24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342900" indent="-342900" defTabSz="914445">
              <a:spcAft>
                <a:spcPts val="1200"/>
              </a:spcAft>
              <a:buFont typeface="Arial" panose="020B0604020202020204" pitchFamily="34" charset="0"/>
              <a:buChar char="•"/>
            </a:pPr>
            <a:endParaRPr lang="en-US" sz="2400" dirty="0">
              <a:solidFill>
                <a:srgbClr val="404040"/>
              </a:solidFill>
              <a:latin typeface="Roboto" panose="02000000000000000000" pitchFamily="2" charset="0"/>
              <a:ea typeface="Roboto" panose="02000000000000000000" pitchFamily="2" charset="0"/>
              <a:cs typeface="Roboto" panose="02000000000000000000" pitchFamily="2" charset="0"/>
            </a:endParaRPr>
          </a:p>
        </p:txBody>
      </p:sp>
      <p:grpSp>
        <p:nvGrpSpPr>
          <p:cNvPr id="9" name="Group 9">
            <a:extLst>
              <a:ext uri="{FF2B5EF4-FFF2-40B4-BE49-F238E27FC236}">
                <a16:creationId xmlns:a16="http://schemas.microsoft.com/office/drawing/2014/main" id="{428F997F-44E7-FD0B-4CCD-3460256A51B1}"/>
              </a:ext>
            </a:extLst>
          </p:cNvPr>
          <p:cNvGrpSpPr/>
          <p:nvPr/>
        </p:nvGrpSpPr>
        <p:grpSpPr>
          <a:xfrm>
            <a:off x="-3267" y="10069905"/>
            <a:ext cx="18288000" cy="218212"/>
            <a:chOff x="0" y="0"/>
            <a:chExt cx="6186311" cy="152400"/>
          </a:xfrm>
        </p:grpSpPr>
        <p:sp>
          <p:nvSpPr>
            <p:cNvPr id="10" name="Freeform 10">
              <a:extLst>
                <a:ext uri="{FF2B5EF4-FFF2-40B4-BE49-F238E27FC236}">
                  <a16:creationId xmlns:a16="http://schemas.microsoft.com/office/drawing/2014/main" id="{79E970BA-5A49-3A73-C977-DCB8A43ECE72}"/>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509B40"/>
            </a:solidFill>
          </p:spPr>
          <p:txBody>
            <a:bodyPr/>
            <a:lstStyle/>
            <a:p>
              <a:endParaRPr lang="en-US" dirty="0"/>
            </a:p>
          </p:txBody>
        </p:sp>
      </p:grpSp>
      <p:sp>
        <p:nvSpPr>
          <p:cNvPr id="2" name="Freeform 10">
            <a:extLst>
              <a:ext uri="{FF2B5EF4-FFF2-40B4-BE49-F238E27FC236}">
                <a16:creationId xmlns:a16="http://schemas.microsoft.com/office/drawing/2014/main" id="{63E7D552-AF3F-5350-27C9-648BD7C3BA7B}"/>
              </a:ext>
            </a:extLst>
          </p:cNvPr>
          <p:cNvSpPr/>
          <p:nvPr/>
        </p:nvSpPr>
        <p:spPr>
          <a:xfrm>
            <a:off x="15546647" y="9153878"/>
            <a:ext cx="1824132" cy="570002"/>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3"/>
            <a:stretch>
              <a:fillRect l="-125" r="-125"/>
            </a:stretch>
          </a:blipFill>
        </p:spPr>
        <p:txBody>
          <a:bodyPr/>
          <a:lstStyle/>
          <a:p>
            <a:endParaRPr lang="en-US" dirty="0"/>
          </a:p>
        </p:txBody>
      </p:sp>
    </p:spTree>
    <p:extLst>
      <p:ext uri="{BB962C8B-B14F-4D97-AF65-F5344CB8AC3E}">
        <p14:creationId xmlns:p14="http://schemas.microsoft.com/office/powerpoint/2010/main" val="380107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1327173" y="1215967"/>
            <a:ext cx="13799893" cy="647613"/>
          </a:xfrm>
          <a:prstGeom prst="rect">
            <a:avLst/>
          </a:prstGeom>
        </p:spPr>
        <p:txBody>
          <a:bodyPr lIns="0" tIns="0" rIns="0" bIns="0" rtlCol="0" anchor="t">
            <a:spAutoFit/>
          </a:bodyPr>
          <a:lstStyle/>
          <a:p>
            <a:pPr>
              <a:lnSpc>
                <a:spcPts val="5400"/>
              </a:lnSpc>
            </a:pPr>
            <a:r>
              <a:rPr lang="en-US" sz="4000" spc="356" dirty="0">
                <a:solidFill>
                  <a:srgbClr val="000000"/>
                </a:solidFill>
                <a:latin typeface="Roboto Bold"/>
              </a:rPr>
              <a:t>Transfer Experience To-Date…</a:t>
            </a:r>
            <a:endParaRPr lang="en-US" sz="4000" spc="356" dirty="0">
              <a:solidFill>
                <a:srgbClr val="FF0000"/>
              </a:solidFill>
              <a:latin typeface="Roboto Bold"/>
            </a:endParaRPr>
          </a:p>
        </p:txBody>
      </p:sp>
      <p:sp>
        <p:nvSpPr>
          <p:cNvPr id="15" name="TextBox 14">
            <a:extLst>
              <a:ext uri="{FF2B5EF4-FFF2-40B4-BE49-F238E27FC236}">
                <a16:creationId xmlns:a16="http://schemas.microsoft.com/office/drawing/2014/main" id="{6C261323-C24A-AD2C-329B-531C0FA971B4}"/>
              </a:ext>
            </a:extLst>
          </p:cNvPr>
          <p:cNvSpPr txBox="1"/>
          <p:nvPr/>
        </p:nvSpPr>
        <p:spPr>
          <a:xfrm>
            <a:off x="1572002" y="1733355"/>
            <a:ext cx="15798777" cy="7786747"/>
          </a:xfrm>
          <a:prstGeom prst="rect">
            <a:avLst/>
          </a:prstGeom>
        </p:spPr>
        <p:txBody>
          <a:bodyPr wrap="square" lIns="0" tIns="0" rIns="0" bIns="0" rtlCol="0" anchor="t">
            <a:spAutoFit/>
          </a:bodyPr>
          <a:lstStyle/>
          <a:p>
            <a:pPr defTabSz="914445"/>
            <a:br>
              <a:rPr lang="en-US" sz="2000" b="1" dirty="0">
                <a:solidFill>
                  <a:schemeClr val="tx2"/>
                </a:solidFill>
                <a:latin typeface="Roboto" panose="02000000000000000000" pitchFamily="2" charset="0"/>
                <a:ea typeface="Roboto" panose="02000000000000000000" pitchFamily="2" charset="0"/>
                <a:cs typeface="Roboto" panose="02000000000000000000" pitchFamily="2" charset="0"/>
              </a:rPr>
            </a:br>
            <a:endParaRPr lang="en-US" sz="2000" dirty="0">
              <a:effectLst/>
              <a:latin typeface="Roboto" panose="02000000000000000000" pitchFamily="2" charset="0"/>
              <a:ea typeface="Roboto" panose="02000000000000000000" pitchFamily="2" charset="0"/>
              <a:cs typeface="Roboto" panose="02000000000000000000" pitchFamily="2" charset="0"/>
            </a:endParaRPr>
          </a:p>
          <a:p>
            <a:pPr marL="342900"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Tax Credit Optimization</a:t>
            </a:r>
          </a:p>
          <a:p>
            <a:pPr marL="800100" lvl="1"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Determination of “functional interdependence” and “integral” – base ITC eligibility</a:t>
            </a:r>
          </a:p>
          <a:p>
            <a:pPr marL="800100" lvl="1"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Domestic Content framework determination and subsequent documentation support</a:t>
            </a:r>
          </a:p>
          <a:p>
            <a:pPr marL="800100" lvl="1"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Energy Community, including brownfield safe harbor documentation support</a:t>
            </a:r>
          </a:p>
          <a:p>
            <a:pPr marL="800100" lvl="1"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PW&amp;A – support interaction with outside third-party providing certification report</a:t>
            </a:r>
          </a:p>
          <a:p>
            <a:pPr marL="800100" lvl="1"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45Z sizing and documentation support</a:t>
            </a:r>
          </a:p>
          <a:p>
            <a:pPr marL="342900" indent="-342900" defTabSz="914445">
              <a:spcAft>
                <a:spcPts val="1200"/>
              </a:spcAft>
              <a:buFont typeface="Arial" panose="020B0604020202020204" pitchFamily="34" charset="0"/>
              <a:buChar char="•"/>
            </a:pPr>
            <a:endParaRPr lang="en-US" sz="2400" dirty="0">
              <a:solidFill>
                <a:srgbClr val="404040"/>
              </a:solidFill>
              <a:latin typeface="Roboto" panose="02000000000000000000" pitchFamily="2" charset="0"/>
              <a:ea typeface="Roboto" panose="02000000000000000000" pitchFamily="2" charset="0"/>
              <a:cs typeface="Roboto" panose="02000000000000000000" pitchFamily="2" charset="0"/>
            </a:endParaRPr>
          </a:p>
          <a:p>
            <a:pPr marL="342900"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Tax Credit Monetization </a:t>
            </a:r>
          </a:p>
          <a:p>
            <a:pPr marL="800100" lvl="1"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FMV Step-up transaction support: deal structuring, negotiation and financial modeling</a:t>
            </a:r>
          </a:p>
          <a:p>
            <a:pPr marL="800100" lvl="1"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Buyer outreach, negotiation, diligence and closing support</a:t>
            </a:r>
          </a:p>
          <a:p>
            <a:pPr marL="800100" lvl="1"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Coordination of third-party interaction and diligence</a:t>
            </a:r>
          </a:p>
          <a:p>
            <a:pPr marL="1257300" lvl="2"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Tax credit insurance provider</a:t>
            </a:r>
          </a:p>
          <a:p>
            <a:pPr marL="1257300" lvl="2"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Cost segregation study, domestic content and PW/A certification report providers</a:t>
            </a:r>
          </a:p>
          <a:p>
            <a:pPr marL="1257300" lvl="2" indent="-342900" defTabSz="914445">
              <a:spcAft>
                <a:spcPts val="1200"/>
              </a:spcAft>
              <a:buFont typeface="Arial" panose="020B0604020202020204" pitchFamily="34" charset="0"/>
              <a:buChar char="•"/>
            </a:pPr>
            <a:r>
              <a:rPr lang="en-US" sz="2400" dirty="0">
                <a:solidFill>
                  <a:srgbClr val="404040"/>
                </a:solidFill>
                <a:latin typeface="Roboto" panose="02000000000000000000" pitchFamily="2" charset="0"/>
                <a:ea typeface="Roboto" panose="02000000000000000000" pitchFamily="2" charset="0"/>
                <a:cs typeface="Roboto" panose="02000000000000000000" pitchFamily="2" charset="0"/>
              </a:rPr>
              <a:t>Independent engineers and carbon emission verifiers</a:t>
            </a:r>
          </a:p>
        </p:txBody>
      </p:sp>
      <p:grpSp>
        <p:nvGrpSpPr>
          <p:cNvPr id="9" name="Group 9">
            <a:extLst>
              <a:ext uri="{FF2B5EF4-FFF2-40B4-BE49-F238E27FC236}">
                <a16:creationId xmlns:a16="http://schemas.microsoft.com/office/drawing/2014/main" id="{428F997F-44E7-FD0B-4CCD-3460256A51B1}"/>
              </a:ext>
            </a:extLst>
          </p:cNvPr>
          <p:cNvGrpSpPr/>
          <p:nvPr/>
        </p:nvGrpSpPr>
        <p:grpSpPr>
          <a:xfrm>
            <a:off x="-3267" y="10069905"/>
            <a:ext cx="18288000" cy="218212"/>
            <a:chOff x="0" y="0"/>
            <a:chExt cx="6186311" cy="152400"/>
          </a:xfrm>
        </p:grpSpPr>
        <p:sp>
          <p:nvSpPr>
            <p:cNvPr id="10" name="Freeform 10">
              <a:extLst>
                <a:ext uri="{FF2B5EF4-FFF2-40B4-BE49-F238E27FC236}">
                  <a16:creationId xmlns:a16="http://schemas.microsoft.com/office/drawing/2014/main" id="{79E970BA-5A49-3A73-C977-DCB8A43ECE72}"/>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solidFill>
              <a:srgbClr val="509B40"/>
            </a:solidFill>
          </p:spPr>
          <p:txBody>
            <a:bodyPr/>
            <a:lstStyle/>
            <a:p>
              <a:endParaRPr lang="en-US" dirty="0"/>
            </a:p>
          </p:txBody>
        </p:sp>
      </p:grpSp>
      <p:sp>
        <p:nvSpPr>
          <p:cNvPr id="2" name="Freeform 10">
            <a:extLst>
              <a:ext uri="{FF2B5EF4-FFF2-40B4-BE49-F238E27FC236}">
                <a16:creationId xmlns:a16="http://schemas.microsoft.com/office/drawing/2014/main" id="{63E7D552-AF3F-5350-27C9-648BD7C3BA7B}"/>
              </a:ext>
            </a:extLst>
          </p:cNvPr>
          <p:cNvSpPr/>
          <p:nvPr/>
        </p:nvSpPr>
        <p:spPr>
          <a:xfrm>
            <a:off x="15546647" y="9153878"/>
            <a:ext cx="1824132" cy="570002"/>
          </a:xfrm>
          <a:custGeom>
            <a:avLst/>
            <a:gdLst/>
            <a:ahLst/>
            <a:cxnLst/>
            <a:rect l="l" t="t" r="r" b="b"/>
            <a:pathLst>
              <a:path w="5957952" h="1985984">
                <a:moveTo>
                  <a:pt x="0" y="0"/>
                </a:moveTo>
                <a:lnTo>
                  <a:pt x="5957952" y="0"/>
                </a:lnTo>
                <a:lnTo>
                  <a:pt x="5957952" y="1985984"/>
                </a:lnTo>
                <a:lnTo>
                  <a:pt x="0" y="1985984"/>
                </a:lnTo>
                <a:lnTo>
                  <a:pt x="0" y="0"/>
                </a:lnTo>
                <a:close/>
              </a:path>
            </a:pathLst>
          </a:custGeom>
          <a:blipFill>
            <a:blip r:embed="rId3"/>
            <a:stretch>
              <a:fillRect l="-125" r="-125"/>
            </a:stretch>
          </a:blipFill>
        </p:spPr>
        <p:txBody>
          <a:bodyPr/>
          <a:lstStyle/>
          <a:p>
            <a:endParaRPr lang="en-US" dirty="0"/>
          </a:p>
        </p:txBody>
      </p:sp>
    </p:spTree>
    <p:extLst>
      <p:ext uri="{BB962C8B-B14F-4D97-AF65-F5344CB8AC3E}">
        <p14:creationId xmlns:p14="http://schemas.microsoft.com/office/powerpoint/2010/main" val="75496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a:extLst>
              <a:ext uri="{FF2B5EF4-FFF2-40B4-BE49-F238E27FC236}">
                <a16:creationId xmlns:a16="http://schemas.microsoft.com/office/drawing/2014/main" id="{F288DE9B-D8D5-49AC-C77F-704372928FA0}"/>
              </a:ext>
            </a:extLst>
          </p:cNvPr>
          <p:cNvGrpSpPr/>
          <p:nvPr/>
        </p:nvGrpSpPr>
        <p:grpSpPr>
          <a:xfrm>
            <a:off x="1927500" y="1090267"/>
            <a:ext cx="14432999" cy="7759287"/>
            <a:chOff x="0" y="0"/>
            <a:chExt cx="3801284" cy="2043598"/>
          </a:xfrm>
        </p:grpSpPr>
        <p:sp>
          <p:nvSpPr>
            <p:cNvPr id="31" name="Freeform 3">
              <a:extLst>
                <a:ext uri="{FF2B5EF4-FFF2-40B4-BE49-F238E27FC236}">
                  <a16:creationId xmlns:a16="http://schemas.microsoft.com/office/drawing/2014/main" id="{EE2DD82E-E4C3-0722-2693-EB47230CAF73}"/>
                </a:ext>
              </a:extLst>
            </p:cNvPr>
            <p:cNvSpPr/>
            <p:nvPr/>
          </p:nvSpPr>
          <p:spPr>
            <a:xfrm>
              <a:off x="0" y="0"/>
              <a:ext cx="3801283" cy="2043598"/>
            </a:xfrm>
            <a:custGeom>
              <a:avLst/>
              <a:gdLst/>
              <a:ahLst/>
              <a:cxnLst/>
              <a:rect l="l" t="t" r="r" b="b"/>
              <a:pathLst>
                <a:path w="3801283" h="2043598">
                  <a:moveTo>
                    <a:pt x="13947" y="0"/>
                  </a:moveTo>
                  <a:lnTo>
                    <a:pt x="3787337" y="0"/>
                  </a:lnTo>
                  <a:cubicBezTo>
                    <a:pt x="3791036" y="0"/>
                    <a:pt x="3794583" y="1469"/>
                    <a:pt x="3797198" y="4085"/>
                  </a:cubicBezTo>
                  <a:cubicBezTo>
                    <a:pt x="3799814" y="6700"/>
                    <a:pt x="3801283" y="10248"/>
                    <a:pt x="3801283" y="13947"/>
                  </a:cubicBezTo>
                  <a:lnTo>
                    <a:pt x="3801283" y="2029652"/>
                  </a:lnTo>
                  <a:cubicBezTo>
                    <a:pt x="3801283" y="2033350"/>
                    <a:pt x="3799814" y="2036898"/>
                    <a:pt x="3797198" y="2039513"/>
                  </a:cubicBezTo>
                  <a:cubicBezTo>
                    <a:pt x="3794583" y="2042129"/>
                    <a:pt x="3791036" y="2043598"/>
                    <a:pt x="3787337" y="2043598"/>
                  </a:cubicBezTo>
                  <a:lnTo>
                    <a:pt x="13947" y="2043598"/>
                  </a:lnTo>
                  <a:cubicBezTo>
                    <a:pt x="10248" y="2043598"/>
                    <a:pt x="6700" y="2042129"/>
                    <a:pt x="4085" y="2039513"/>
                  </a:cubicBezTo>
                  <a:cubicBezTo>
                    <a:pt x="1469" y="2036898"/>
                    <a:pt x="0" y="2033350"/>
                    <a:pt x="0" y="2029652"/>
                  </a:cubicBezTo>
                  <a:lnTo>
                    <a:pt x="0" y="13947"/>
                  </a:lnTo>
                  <a:cubicBezTo>
                    <a:pt x="0" y="10248"/>
                    <a:pt x="1469" y="6700"/>
                    <a:pt x="4085" y="4085"/>
                  </a:cubicBezTo>
                  <a:cubicBezTo>
                    <a:pt x="6700" y="1469"/>
                    <a:pt x="10248" y="0"/>
                    <a:pt x="13947" y="0"/>
                  </a:cubicBezTo>
                  <a:close/>
                </a:path>
              </a:pathLst>
            </a:custGeom>
            <a:solidFill>
              <a:srgbClr val="FFFFFF">
                <a:alpha val="58824"/>
              </a:srgbClr>
            </a:solidFill>
            <a:ln w="38100" cap="rnd">
              <a:solidFill>
                <a:srgbClr val="001C55">
                  <a:alpha val="58824"/>
                </a:srgbClr>
              </a:solidFill>
              <a:prstDash val="solid"/>
              <a:round/>
            </a:ln>
          </p:spPr>
          <p:txBody>
            <a:bodyPr/>
            <a:lstStyle/>
            <a:p>
              <a:endParaRPr lang="en-US"/>
            </a:p>
          </p:txBody>
        </p:sp>
        <p:sp>
          <p:nvSpPr>
            <p:cNvPr id="32" name="TextBox 4">
              <a:extLst>
                <a:ext uri="{FF2B5EF4-FFF2-40B4-BE49-F238E27FC236}">
                  <a16:creationId xmlns:a16="http://schemas.microsoft.com/office/drawing/2014/main" id="{AEB913A6-6716-ADCD-8C9F-DB79D0A3CF2E}"/>
                </a:ext>
              </a:extLst>
            </p:cNvPr>
            <p:cNvSpPr txBox="1"/>
            <p:nvPr/>
          </p:nvSpPr>
          <p:spPr>
            <a:xfrm>
              <a:off x="0" y="-19050"/>
              <a:ext cx="3801284" cy="2062648"/>
            </a:xfrm>
            <a:prstGeom prst="rect">
              <a:avLst/>
            </a:prstGeom>
          </p:spPr>
          <p:txBody>
            <a:bodyPr lIns="50800" tIns="50800" rIns="50800" bIns="50800" rtlCol="0" anchor="ctr"/>
            <a:lstStyle/>
            <a:p>
              <a:pPr algn="ctr">
                <a:lnSpc>
                  <a:spcPts val="2859"/>
                </a:lnSpc>
              </a:pPr>
              <a:endParaRPr/>
            </a:p>
          </p:txBody>
        </p:sp>
      </p:grpSp>
      <p:grpSp>
        <p:nvGrpSpPr>
          <p:cNvPr id="33" name="Group 5">
            <a:extLst>
              <a:ext uri="{FF2B5EF4-FFF2-40B4-BE49-F238E27FC236}">
                <a16:creationId xmlns:a16="http://schemas.microsoft.com/office/drawing/2014/main" id="{3F604467-C47F-01D0-D0A7-1E17C88C106D}"/>
              </a:ext>
            </a:extLst>
          </p:cNvPr>
          <p:cNvGrpSpPr/>
          <p:nvPr/>
        </p:nvGrpSpPr>
        <p:grpSpPr>
          <a:xfrm>
            <a:off x="2138637" y="4111125"/>
            <a:ext cx="4246984" cy="2065489"/>
            <a:chOff x="0" y="0"/>
            <a:chExt cx="1118547" cy="543997"/>
          </a:xfrm>
        </p:grpSpPr>
        <p:sp>
          <p:nvSpPr>
            <p:cNvPr id="34" name="Freeform 6">
              <a:extLst>
                <a:ext uri="{FF2B5EF4-FFF2-40B4-BE49-F238E27FC236}">
                  <a16:creationId xmlns:a16="http://schemas.microsoft.com/office/drawing/2014/main" id="{E60F50CB-EED2-CEFA-A473-43436F66605C}"/>
                </a:ext>
              </a:extLst>
            </p:cNvPr>
            <p:cNvSpPr/>
            <p:nvPr/>
          </p:nvSpPr>
          <p:spPr>
            <a:xfrm>
              <a:off x="0" y="0"/>
              <a:ext cx="1118547" cy="543997"/>
            </a:xfrm>
            <a:custGeom>
              <a:avLst/>
              <a:gdLst/>
              <a:ahLst/>
              <a:cxnLst/>
              <a:rect l="l" t="t" r="r" b="b"/>
              <a:pathLst>
                <a:path w="1118547" h="543997">
                  <a:moveTo>
                    <a:pt x="47396" y="0"/>
                  </a:moveTo>
                  <a:lnTo>
                    <a:pt x="1071151" y="0"/>
                  </a:lnTo>
                  <a:cubicBezTo>
                    <a:pt x="1097327" y="0"/>
                    <a:pt x="1118547" y="21220"/>
                    <a:pt x="1118547" y="47396"/>
                  </a:cubicBezTo>
                  <a:lnTo>
                    <a:pt x="1118547" y="496601"/>
                  </a:lnTo>
                  <a:cubicBezTo>
                    <a:pt x="1118547" y="509171"/>
                    <a:pt x="1113554" y="521227"/>
                    <a:pt x="1104665" y="530115"/>
                  </a:cubicBezTo>
                  <a:cubicBezTo>
                    <a:pt x="1095777" y="539004"/>
                    <a:pt x="1083722" y="543997"/>
                    <a:pt x="1071151" y="543997"/>
                  </a:cubicBezTo>
                  <a:lnTo>
                    <a:pt x="47396" y="543997"/>
                  </a:lnTo>
                  <a:cubicBezTo>
                    <a:pt x="21220" y="543997"/>
                    <a:pt x="0" y="522777"/>
                    <a:pt x="0" y="496601"/>
                  </a:cubicBezTo>
                  <a:lnTo>
                    <a:pt x="0" y="47396"/>
                  </a:lnTo>
                  <a:cubicBezTo>
                    <a:pt x="0" y="21220"/>
                    <a:pt x="21220" y="0"/>
                    <a:pt x="47396" y="0"/>
                  </a:cubicBezTo>
                  <a:close/>
                </a:path>
              </a:pathLst>
            </a:custGeom>
            <a:solidFill>
              <a:srgbClr val="FFFFFF">
                <a:alpha val="58824"/>
              </a:srgbClr>
            </a:solidFill>
            <a:ln w="38100" cap="rnd">
              <a:solidFill>
                <a:srgbClr val="001C55">
                  <a:alpha val="58824"/>
                </a:srgbClr>
              </a:solidFill>
              <a:prstDash val="solid"/>
              <a:round/>
            </a:ln>
          </p:spPr>
          <p:txBody>
            <a:bodyPr/>
            <a:lstStyle/>
            <a:p>
              <a:endParaRPr lang="en-US"/>
            </a:p>
          </p:txBody>
        </p:sp>
        <p:sp>
          <p:nvSpPr>
            <p:cNvPr id="35" name="TextBox 7">
              <a:extLst>
                <a:ext uri="{FF2B5EF4-FFF2-40B4-BE49-F238E27FC236}">
                  <a16:creationId xmlns:a16="http://schemas.microsoft.com/office/drawing/2014/main" id="{2F343DE6-2545-4474-E0E7-0C28F682C32E}"/>
                </a:ext>
              </a:extLst>
            </p:cNvPr>
            <p:cNvSpPr txBox="1"/>
            <p:nvPr/>
          </p:nvSpPr>
          <p:spPr>
            <a:xfrm>
              <a:off x="0" y="-19050"/>
              <a:ext cx="1118547" cy="563047"/>
            </a:xfrm>
            <a:prstGeom prst="rect">
              <a:avLst/>
            </a:prstGeom>
          </p:spPr>
          <p:txBody>
            <a:bodyPr lIns="50800" tIns="50800" rIns="50800" bIns="50800" rtlCol="0" anchor="ctr"/>
            <a:lstStyle/>
            <a:p>
              <a:pPr algn="ctr">
                <a:lnSpc>
                  <a:spcPts val="2859"/>
                </a:lnSpc>
              </a:pPr>
              <a:endParaRPr/>
            </a:p>
          </p:txBody>
        </p:sp>
      </p:grpSp>
      <p:grpSp>
        <p:nvGrpSpPr>
          <p:cNvPr id="36" name="Group 8">
            <a:extLst>
              <a:ext uri="{FF2B5EF4-FFF2-40B4-BE49-F238E27FC236}">
                <a16:creationId xmlns:a16="http://schemas.microsoft.com/office/drawing/2014/main" id="{09A339EF-AAE5-A174-56C5-89DD7D5B3563}"/>
              </a:ext>
            </a:extLst>
          </p:cNvPr>
          <p:cNvGrpSpPr/>
          <p:nvPr/>
        </p:nvGrpSpPr>
        <p:grpSpPr>
          <a:xfrm>
            <a:off x="2176737" y="4338602"/>
            <a:ext cx="4170784" cy="374331"/>
            <a:chOff x="0" y="0"/>
            <a:chExt cx="1098478" cy="98589"/>
          </a:xfrm>
        </p:grpSpPr>
        <p:sp>
          <p:nvSpPr>
            <p:cNvPr id="37" name="Freeform 9">
              <a:extLst>
                <a:ext uri="{FF2B5EF4-FFF2-40B4-BE49-F238E27FC236}">
                  <a16:creationId xmlns:a16="http://schemas.microsoft.com/office/drawing/2014/main" id="{BEDB18BA-45A3-87FA-244B-83B55F4539B0}"/>
                </a:ext>
              </a:extLst>
            </p:cNvPr>
            <p:cNvSpPr/>
            <p:nvPr/>
          </p:nvSpPr>
          <p:spPr>
            <a:xfrm>
              <a:off x="0" y="0"/>
              <a:ext cx="1098478" cy="98589"/>
            </a:xfrm>
            <a:custGeom>
              <a:avLst/>
              <a:gdLst/>
              <a:ahLst/>
              <a:cxnLst/>
              <a:rect l="l" t="t" r="r" b="b"/>
              <a:pathLst>
                <a:path w="1098478" h="98589">
                  <a:moveTo>
                    <a:pt x="0" y="0"/>
                  </a:moveTo>
                  <a:lnTo>
                    <a:pt x="1098478" y="0"/>
                  </a:lnTo>
                  <a:lnTo>
                    <a:pt x="1098478" y="98589"/>
                  </a:lnTo>
                  <a:lnTo>
                    <a:pt x="0" y="98589"/>
                  </a:lnTo>
                  <a:close/>
                </a:path>
              </a:pathLst>
            </a:custGeom>
            <a:solidFill>
              <a:srgbClr val="4F9C40"/>
            </a:solidFill>
          </p:spPr>
          <p:txBody>
            <a:bodyPr/>
            <a:lstStyle/>
            <a:p>
              <a:endParaRPr lang="en-US"/>
            </a:p>
          </p:txBody>
        </p:sp>
        <p:sp>
          <p:nvSpPr>
            <p:cNvPr id="38" name="TextBox 10">
              <a:extLst>
                <a:ext uri="{FF2B5EF4-FFF2-40B4-BE49-F238E27FC236}">
                  <a16:creationId xmlns:a16="http://schemas.microsoft.com/office/drawing/2014/main" id="{60DC32E7-D611-A7CB-3D71-27CF6EE01357}"/>
                </a:ext>
              </a:extLst>
            </p:cNvPr>
            <p:cNvSpPr txBox="1"/>
            <p:nvPr/>
          </p:nvSpPr>
          <p:spPr>
            <a:xfrm>
              <a:off x="0" y="19050"/>
              <a:ext cx="1098478" cy="79539"/>
            </a:xfrm>
            <a:prstGeom prst="rect">
              <a:avLst/>
            </a:prstGeom>
          </p:spPr>
          <p:txBody>
            <a:bodyPr lIns="50800" tIns="50800" rIns="50800" bIns="50800" rtlCol="0" anchor="ctr"/>
            <a:lstStyle/>
            <a:p>
              <a:pPr algn="ctr">
                <a:lnSpc>
                  <a:spcPts val="2039"/>
                </a:lnSpc>
              </a:pPr>
              <a:endParaRPr/>
            </a:p>
          </p:txBody>
        </p:sp>
      </p:grpSp>
      <p:grpSp>
        <p:nvGrpSpPr>
          <p:cNvPr id="39" name="Group 11">
            <a:extLst>
              <a:ext uri="{FF2B5EF4-FFF2-40B4-BE49-F238E27FC236}">
                <a16:creationId xmlns:a16="http://schemas.microsoft.com/office/drawing/2014/main" id="{31B09101-72D1-C5E5-9716-B8A9562F73DA}"/>
              </a:ext>
            </a:extLst>
          </p:cNvPr>
          <p:cNvGrpSpPr/>
          <p:nvPr/>
        </p:nvGrpSpPr>
        <p:grpSpPr>
          <a:xfrm>
            <a:off x="2138637" y="6371002"/>
            <a:ext cx="4246984" cy="2299837"/>
            <a:chOff x="0" y="0"/>
            <a:chExt cx="1118547" cy="605718"/>
          </a:xfrm>
        </p:grpSpPr>
        <p:sp>
          <p:nvSpPr>
            <p:cNvPr id="40" name="Freeform 12">
              <a:extLst>
                <a:ext uri="{FF2B5EF4-FFF2-40B4-BE49-F238E27FC236}">
                  <a16:creationId xmlns:a16="http://schemas.microsoft.com/office/drawing/2014/main" id="{1165597B-FFC6-CE31-8C17-8987537F070F}"/>
                </a:ext>
              </a:extLst>
            </p:cNvPr>
            <p:cNvSpPr/>
            <p:nvPr/>
          </p:nvSpPr>
          <p:spPr>
            <a:xfrm>
              <a:off x="0" y="0"/>
              <a:ext cx="1118547" cy="605718"/>
            </a:xfrm>
            <a:custGeom>
              <a:avLst/>
              <a:gdLst/>
              <a:ahLst/>
              <a:cxnLst/>
              <a:rect l="l" t="t" r="r" b="b"/>
              <a:pathLst>
                <a:path w="1118547" h="605718">
                  <a:moveTo>
                    <a:pt x="47396" y="0"/>
                  </a:moveTo>
                  <a:lnTo>
                    <a:pt x="1071151" y="0"/>
                  </a:lnTo>
                  <a:cubicBezTo>
                    <a:pt x="1097327" y="0"/>
                    <a:pt x="1118547" y="21220"/>
                    <a:pt x="1118547" y="47396"/>
                  </a:cubicBezTo>
                  <a:lnTo>
                    <a:pt x="1118547" y="558323"/>
                  </a:lnTo>
                  <a:cubicBezTo>
                    <a:pt x="1118547" y="570893"/>
                    <a:pt x="1113554" y="582948"/>
                    <a:pt x="1104665" y="591837"/>
                  </a:cubicBezTo>
                  <a:cubicBezTo>
                    <a:pt x="1095777" y="600725"/>
                    <a:pt x="1083722" y="605718"/>
                    <a:pt x="1071151" y="605718"/>
                  </a:cubicBezTo>
                  <a:lnTo>
                    <a:pt x="47396" y="605718"/>
                  </a:lnTo>
                  <a:cubicBezTo>
                    <a:pt x="21220" y="605718"/>
                    <a:pt x="0" y="584499"/>
                    <a:pt x="0" y="558323"/>
                  </a:cubicBezTo>
                  <a:lnTo>
                    <a:pt x="0" y="47396"/>
                  </a:lnTo>
                  <a:cubicBezTo>
                    <a:pt x="0" y="21220"/>
                    <a:pt x="21220" y="0"/>
                    <a:pt x="47396" y="0"/>
                  </a:cubicBezTo>
                  <a:close/>
                </a:path>
              </a:pathLst>
            </a:custGeom>
            <a:solidFill>
              <a:srgbClr val="FFFFFF">
                <a:alpha val="58824"/>
              </a:srgbClr>
            </a:solidFill>
            <a:ln w="38100" cap="rnd">
              <a:solidFill>
                <a:srgbClr val="001C55">
                  <a:alpha val="58824"/>
                </a:srgbClr>
              </a:solidFill>
              <a:prstDash val="solid"/>
              <a:round/>
            </a:ln>
          </p:spPr>
          <p:txBody>
            <a:bodyPr/>
            <a:lstStyle/>
            <a:p>
              <a:endParaRPr lang="en-US"/>
            </a:p>
          </p:txBody>
        </p:sp>
        <p:sp>
          <p:nvSpPr>
            <p:cNvPr id="41" name="TextBox 13">
              <a:extLst>
                <a:ext uri="{FF2B5EF4-FFF2-40B4-BE49-F238E27FC236}">
                  <a16:creationId xmlns:a16="http://schemas.microsoft.com/office/drawing/2014/main" id="{7662BC58-F30C-A618-D41D-B61CAC21394A}"/>
                </a:ext>
              </a:extLst>
            </p:cNvPr>
            <p:cNvSpPr txBox="1"/>
            <p:nvPr/>
          </p:nvSpPr>
          <p:spPr>
            <a:xfrm>
              <a:off x="0" y="-19050"/>
              <a:ext cx="1118547" cy="624768"/>
            </a:xfrm>
            <a:prstGeom prst="rect">
              <a:avLst/>
            </a:prstGeom>
          </p:spPr>
          <p:txBody>
            <a:bodyPr lIns="50800" tIns="50800" rIns="50800" bIns="50800" rtlCol="0" anchor="ctr"/>
            <a:lstStyle/>
            <a:p>
              <a:pPr algn="ctr">
                <a:lnSpc>
                  <a:spcPts val="2859"/>
                </a:lnSpc>
              </a:pPr>
              <a:endParaRPr/>
            </a:p>
          </p:txBody>
        </p:sp>
      </p:grpSp>
      <p:grpSp>
        <p:nvGrpSpPr>
          <p:cNvPr id="42" name="Group 14">
            <a:extLst>
              <a:ext uri="{FF2B5EF4-FFF2-40B4-BE49-F238E27FC236}">
                <a16:creationId xmlns:a16="http://schemas.microsoft.com/office/drawing/2014/main" id="{0D646A4A-ADAC-14C2-1F3A-657CB6AF31CE}"/>
              </a:ext>
            </a:extLst>
          </p:cNvPr>
          <p:cNvGrpSpPr/>
          <p:nvPr/>
        </p:nvGrpSpPr>
        <p:grpSpPr>
          <a:xfrm>
            <a:off x="2176737" y="6649277"/>
            <a:ext cx="4170784" cy="374331"/>
            <a:chOff x="0" y="0"/>
            <a:chExt cx="1098478" cy="98589"/>
          </a:xfrm>
        </p:grpSpPr>
        <p:sp>
          <p:nvSpPr>
            <p:cNvPr id="43" name="Freeform 15">
              <a:extLst>
                <a:ext uri="{FF2B5EF4-FFF2-40B4-BE49-F238E27FC236}">
                  <a16:creationId xmlns:a16="http://schemas.microsoft.com/office/drawing/2014/main" id="{B66AB38E-EED7-11E4-35B8-FCFC774FC534}"/>
                </a:ext>
              </a:extLst>
            </p:cNvPr>
            <p:cNvSpPr/>
            <p:nvPr/>
          </p:nvSpPr>
          <p:spPr>
            <a:xfrm>
              <a:off x="0" y="0"/>
              <a:ext cx="1098478" cy="98589"/>
            </a:xfrm>
            <a:custGeom>
              <a:avLst/>
              <a:gdLst/>
              <a:ahLst/>
              <a:cxnLst/>
              <a:rect l="l" t="t" r="r" b="b"/>
              <a:pathLst>
                <a:path w="1098478" h="98589">
                  <a:moveTo>
                    <a:pt x="0" y="0"/>
                  </a:moveTo>
                  <a:lnTo>
                    <a:pt x="1098478" y="0"/>
                  </a:lnTo>
                  <a:lnTo>
                    <a:pt x="1098478" y="98589"/>
                  </a:lnTo>
                  <a:lnTo>
                    <a:pt x="0" y="98589"/>
                  </a:lnTo>
                  <a:close/>
                </a:path>
              </a:pathLst>
            </a:custGeom>
            <a:solidFill>
              <a:srgbClr val="4F9C40"/>
            </a:solidFill>
          </p:spPr>
          <p:txBody>
            <a:bodyPr/>
            <a:lstStyle/>
            <a:p>
              <a:endParaRPr lang="en-US"/>
            </a:p>
          </p:txBody>
        </p:sp>
        <p:sp>
          <p:nvSpPr>
            <p:cNvPr id="44" name="TextBox 16">
              <a:extLst>
                <a:ext uri="{FF2B5EF4-FFF2-40B4-BE49-F238E27FC236}">
                  <a16:creationId xmlns:a16="http://schemas.microsoft.com/office/drawing/2014/main" id="{9C55151D-5F3B-4C66-13A2-1EF81D26050D}"/>
                </a:ext>
              </a:extLst>
            </p:cNvPr>
            <p:cNvSpPr txBox="1"/>
            <p:nvPr/>
          </p:nvSpPr>
          <p:spPr>
            <a:xfrm>
              <a:off x="0" y="19050"/>
              <a:ext cx="1098478" cy="79539"/>
            </a:xfrm>
            <a:prstGeom prst="rect">
              <a:avLst/>
            </a:prstGeom>
          </p:spPr>
          <p:txBody>
            <a:bodyPr lIns="50800" tIns="50800" rIns="50800" bIns="50800" rtlCol="0" anchor="ctr"/>
            <a:lstStyle/>
            <a:p>
              <a:pPr algn="ctr">
                <a:lnSpc>
                  <a:spcPts val="2039"/>
                </a:lnSpc>
              </a:pPr>
              <a:endParaRPr/>
            </a:p>
          </p:txBody>
        </p:sp>
      </p:grpSp>
      <p:sp>
        <p:nvSpPr>
          <p:cNvPr id="45" name="Freeform 17">
            <a:extLst>
              <a:ext uri="{FF2B5EF4-FFF2-40B4-BE49-F238E27FC236}">
                <a16:creationId xmlns:a16="http://schemas.microsoft.com/office/drawing/2014/main" id="{4FB9D279-EB05-3E4E-4732-A6A054D0D973}"/>
              </a:ext>
            </a:extLst>
          </p:cNvPr>
          <p:cNvSpPr/>
          <p:nvPr/>
        </p:nvSpPr>
        <p:spPr>
          <a:xfrm>
            <a:off x="2300562" y="4889039"/>
            <a:ext cx="266665" cy="266665"/>
          </a:xfrm>
          <a:custGeom>
            <a:avLst/>
            <a:gdLst/>
            <a:ahLst/>
            <a:cxnLst/>
            <a:rect l="l" t="t" r="r" b="b"/>
            <a:pathLst>
              <a:path w="266665" h="266665">
                <a:moveTo>
                  <a:pt x="0" y="0"/>
                </a:moveTo>
                <a:lnTo>
                  <a:pt x="266665" y="0"/>
                </a:lnTo>
                <a:lnTo>
                  <a:pt x="266665" y="266665"/>
                </a:lnTo>
                <a:lnTo>
                  <a:pt x="0" y="2666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6" name="Freeform 18">
            <a:extLst>
              <a:ext uri="{FF2B5EF4-FFF2-40B4-BE49-F238E27FC236}">
                <a16:creationId xmlns:a16="http://schemas.microsoft.com/office/drawing/2014/main" id="{3DC2CF22-8099-271E-6C32-F9704D033BDF}"/>
              </a:ext>
            </a:extLst>
          </p:cNvPr>
          <p:cNvSpPr/>
          <p:nvPr/>
        </p:nvSpPr>
        <p:spPr>
          <a:xfrm>
            <a:off x="2300562" y="5287929"/>
            <a:ext cx="266665" cy="266665"/>
          </a:xfrm>
          <a:custGeom>
            <a:avLst/>
            <a:gdLst/>
            <a:ahLst/>
            <a:cxnLst/>
            <a:rect l="l" t="t" r="r" b="b"/>
            <a:pathLst>
              <a:path w="266665" h="266665">
                <a:moveTo>
                  <a:pt x="0" y="0"/>
                </a:moveTo>
                <a:lnTo>
                  <a:pt x="266665" y="0"/>
                </a:lnTo>
                <a:lnTo>
                  <a:pt x="266665" y="266665"/>
                </a:lnTo>
                <a:lnTo>
                  <a:pt x="0" y="2666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7" name="Freeform 19">
            <a:extLst>
              <a:ext uri="{FF2B5EF4-FFF2-40B4-BE49-F238E27FC236}">
                <a16:creationId xmlns:a16="http://schemas.microsoft.com/office/drawing/2014/main" id="{DB30F804-92DB-8D42-2254-22B6A97929A0}"/>
              </a:ext>
            </a:extLst>
          </p:cNvPr>
          <p:cNvSpPr/>
          <p:nvPr/>
        </p:nvSpPr>
        <p:spPr>
          <a:xfrm>
            <a:off x="2300562" y="5702474"/>
            <a:ext cx="266665" cy="266665"/>
          </a:xfrm>
          <a:custGeom>
            <a:avLst/>
            <a:gdLst/>
            <a:ahLst/>
            <a:cxnLst/>
            <a:rect l="l" t="t" r="r" b="b"/>
            <a:pathLst>
              <a:path w="266665" h="266665">
                <a:moveTo>
                  <a:pt x="0" y="0"/>
                </a:moveTo>
                <a:lnTo>
                  <a:pt x="266665" y="0"/>
                </a:lnTo>
                <a:lnTo>
                  <a:pt x="266665" y="266665"/>
                </a:lnTo>
                <a:lnTo>
                  <a:pt x="0" y="2666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8" name="Freeform 20">
            <a:extLst>
              <a:ext uri="{FF2B5EF4-FFF2-40B4-BE49-F238E27FC236}">
                <a16:creationId xmlns:a16="http://schemas.microsoft.com/office/drawing/2014/main" id="{A12C0695-97FB-A093-A013-03A77C41A849}"/>
              </a:ext>
            </a:extLst>
          </p:cNvPr>
          <p:cNvSpPr/>
          <p:nvPr/>
        </p:nvSpPr>
        <p:spPr>
          <a:xfrm>
            <a:off x="2382127" y="1332908"/>
            <a:ext cx="1889176" cy="2639002"/>
          </a:xfrm>
          <a:custGeom>
            <a:avLst/>
            <a:gdLst/>
            <a:ahLst/>
            <a:cxnLst/>
            <a:rect l="l" t="t" r="r" b="b"/>
            <a:pathLst>
              <a:path w="2387948" h="3343127">
                <a:moveTo>
                  <a:pt x="0" y="0"/>
                </a:moveTo>
                <a:lnTo>
                  <a:pt x="2387948" y="0"/>
                </a:lnTo>
                <a:lnTo>
                  <a:pt x="2387948" y="3343127"/>
                </a:lnTo>
                <a:lnTo>
                  <a:pt x="0" y="3343127"/>
                </a:lnTo>
                <a:lnTo>
                  <a:pt x="0" y="0"/>
                </a:lnTo>
                <a:close/>
              </a:path>
            </a:pathLst>
          </a:custGeom>
          <a:blipFill>
            <a:blip r:embed="rId8"/>
            <a:stretch>
              <a:fillRect/>
            </a:stretch>
          </a:blipFill>
          <a:ln w="57150" cap="sq">
            <a:solidFill>
              <a:srgbClr val="001C55"/>
            </a:solidFill>
            <a:prstDash val="solid"/>
            <a:miter/>
          </a:ln>
        </p:spPr>
        <p:txBody>
          <a:bodyPr/>
          <a:lstStyle/>
          <a:p>
            <a:endParaRPr lang="en-US"/>
          </a:p>
        </p:txBody>
      </p:sp>
      <p:sp>
        <p:nvSpPr>
          <p:cNvPr id="49" name="TextBox 21">
            <a:extLst>
              <a:ext uri="{FF2B5EF4-FFF2-40B4-BE49-F238E27FC236}">
                <a16:creationId xmlns:a16="http://schemas.microsoft.com/office/drawing/2014/main" id="{F664084B-9312-6BF8-50A9-A38FE68668E9}"/>
              </a:ext>
            </a:extLst>
          </p:cNvPr>
          <p:cNvSpPr txBox="1"/>
          <p:nvPr/>
        </p:nvSpPr>
        <p:spPr>
          <a:xfrm>
            <a:off x="6623543" y="3430536"/>
            <a:ext cx="9118144" cy="5129609"/>
          </a:xfrm>
          <a:prstGeom prst="rect">
            <a:avLst/>
          </a:prstGeom>
        </p:spPr>
        <p:txBody>
          <a:bodyPr wrap="square" lIns="0" tIns="0" rIns="0" bIns="0" rtlCol="0" anchor="t">
            <a:spAutoFit/>
          </a:bodyPr>
          <a:lstStyle/>
          <a:p>
            <a:pPr>
              <a:lnSpc>
                <a:spcPts val="1631"/>
              </a:lnSpc>
              <a:spcBef>
                <a:spcPct val="0"/>
              </a:spcBef>
            </a:pPr>
            <a:r>
              <a:rPr lang="en-US" sz="1599" spc="52" dirty="0">
                <a:solidFill>
                  <a:srgbClr val="000000"/>
                </a:solidFill>
                <a:latin typeface="Roboto"/>
              </a:rPr>
              <a:t>Mike has more than 30 years of experience providing financial advisory and private investment banking services to clients, the last 14 years focused exclusively on the energy and infrastructure industry. This includes development support, deal structuring, tax credit monetization, grant procurement, funding placement of both equity and debt, and general corporate finance consulting.</a:t>
            </a:r>
          </a:p>
          <a:p>
            <a:pPr>
              <a:lnSpc>
                <a:spcPts val="1631"/>
              </a:lnSpc>
              <a:spcBef>
                <a:spcPct val="0"/>
              </a:spcBef>
            </a:pPr>
            <a:endParaRPr lang="en-US" sz="1599" spc="52" dirty="0">
              <a:solidFill>
                <a:srgbClr val="000000"/>
              </a:solidFill>
              <a:latin typeface="Roboto"/>
            </a:endParaRPr>
          </a:p>
          <a:p>
            <a:pPr>
              <a:lnSpc>
                <a:spcPts val="1631"/>
              </a:lnSpc>
              <a:spcBef>
                <a:spcPct val="0"/>
              </a:spcBef>
            </a:pPr>
            <a:r>
              <a:rPr lang="en-US" sz="1599" spc="52" dirty="0">
                <a:solidFill>
                  <a:srgbClr val="000000"/>
                </a:solidFill>
                <a:latin typeface="Roboto"/>
              </a:rPr>
              <a:t>Mike assists clients in a wide range of energy sectors including utilities, manufacturers, universities, municipalities, and developers. Scope of assistance typically includes a lead role in the project/transaction, including:</a:t>
            </a:r>
          </a:p>
          <a:p>
            <a:pPr>
              <a:lnSpc>
                <a:spcPts val="1631"/>
              </a:lnSpc>
              <a:spcBef>
                <a:spcPct val="0"/>
              </a:spcBef>
            </a:pPr>
            <a:endParaRPr lang="en-US" sz="1599" spc="52" dirty="0">
              <a:solidFill>
                <a:srgbClr val="000000"/>
              </a:solidFill>
              <a:latin typeface="Roboto"/>
            </a:endParaRPr>
          </a:p>
          <a:p>
            <a:pPr marL="345439" lvl="1" indent="-172720">
              <a:lnSpc>
                <a:spcPts val="1631"/>
              </a:lnSpc>
              <a:buFont typeface="Arial"/>
              <a:buChar char="•"/>
            </a:pPr>
            <a:r>
              <a:rPr lang="en-US" sz="1599" spc="52" dirty="0">
                <a:solidFill>
                  <a:srgbClr val="000000"/>
                </a:solidFill>
                <a:latin typeface="Roboto"/>
              </a:rPr>
              <a:t>Feasibility, due diligence, and project development support</a:t>
            </a:r>
          </a:p>
          <a:p>
            <a:pPr marL="345439" lvl="1" indent="-172720">
              <a:lnSpc>
                <a:spcPts val="1631"/>
              </a:lnSpc>
              <a:buFont typeface="Arial"/>
              <a:buChar char="•"/>
            </a:pPr>
            <a:r>
              <a:rPr lang="en-US" sz="1599" spc="52" dirty="0">
                <a:solidFill>
                  <a:srgbClr val="000000"/>
                </a:solidFill>
                <a:latin typeface="Roboto"/>
              </a:rPr>
              <a:t>­Deal structuring and valuation support</a:t>
            </a:r>
          </a:p>
          <a:p>
            <a:pPr marL="345439" lvl="1" indent="-172720">
              <a:lnSpc>
                <a:spcPts val="1631"/>
              </a:lnSpc>
              <a:buFont typeface="Arial"/>
              <a:buChar char="•"/>
            </a:pPr>
            <a:r>
              <a:rPr lang="en-US" sz="1599" spc="52" dirty="0">
                <a:solidFill>
                  <a:srgbClr val="000000"/>
                </a:solidFill>
                <a:latin typeface="Roboto"/>
              </a:rPr>
              <a:t>­Identification and sourcing of capital needs</a:t>
            </a:r>
          </a:p>
          <a:p>
            <a:pPr marL="345439" lvl="1" indent="-172720">
              <a:lnSpc>
                <a:spcPts val="1631"/>
              </a:lnSpc>
              <a:buFont typeface="Arial"/>
              <a:buChar char="•"/>
            </a:pPr>
            <a:r>
              <a:rPr lang="en-US" sz="1599" spc="52" dirty="0">
                <a:solidFill>
                  <a:srgbClr val="000000"/>
                </a:solidFill>
                <a:latin typeface="Roboto"/>
              </a:rPr>
              <a:t>­Transaction/funding negotiation and closing support</a:t>
            </a:r>
          </a:p>
          <a:p>
            <a:pPr>
              <a:lnSpc>
                <a:spcPts val="1631"/>
              </a:lnSpc>
              <a:spcBef>
                <a:spcPct val="0"/>
              </a:spcBef>
            </a:pPr>
            <a:endParaRPr lang="en-US" sz="1599" spc="52" dirty="0">
              <a:solidFill>
                <a:srgbClr val="000000"/>
              </a:solidFill>
              <a:latin typeface="Roboto"/>
            </a:endParaRPr>
          </a:p>
          <a:p>
            <a:pPr>
              <a:lnSpc>
                <a:spcPts val="1631"/>
              </a:lnSpc>
              <a:spcBef>
                <a:spcPct val="0"/>
              </a:spcBef>
            </a:pPr>
            <a:r>
              <a:rPr lang="en-US" sz="1599" spc="52" dirty="0">
                <a:solidFill>
                  <a:srgbClr val="000000"/>
                </a:solidFill>
                <a:latin typeface="Roboto"/>
              </a:rPr>
              <a:t>Mike was the original founder of a national CPA firm’s Energy and Infrastructure (EIG) practice in late 2007. Since that time, the EIG team has supported over 200 projects that are either built or under construction, ranging from $5 million to $400 million and totaling more than $4.21 billion in construction value. These projects include energy from waste, biomass, wind, solar, hydro, and geothermal heating and cooling.</a:t>
            </a:r>
          </a:p>
          <a:p>
            <a:pPr>
              <a:lnSpc>
                <a:spcPts val="1631"/>
              </a:lnSpc>
              <a:spcBef>
                <a:spcPct val="0"/>
              </a:spcBef>
            </a:pPr>
            <a:endParaRPr lang="en-US" sz="1599" spc="52" dirty="0">
              <a:solidFill>
                <a:srgbClr val="000000"/>
              </a:solidFill>
              <a:latin typeface="Roboto"/>
            </a:endParaRPr>
          </a:p>
          <a:p>
            <a:pPr>
              <a:lnSpc>
                <a:spcPts val="1631"/>
              </a:lnSpc>
              <a:spcBef>
                <a:spcPct val="0"/>
              </a:spcBef>
            </a:pPr>
            <a:r>
              <a:rPr lang="en-US" sz="1599" spc="52" dirty="0">
                <a:solidFill>
                  <a:srgbClr val="000000"/>
                </a:solidFill>
                <a:latin typeface="Roboto"/>
              </a:rPr>
              <a:t>Industry Involvement</a:t>
            </a:r>
          </a:p>
          <a:p>
            <a:pPr marL="345439" lvl="1" indent="-172720">
              <a:lnSpc>
                <a:spcPts val="1631"/>
              </a:lnSpc>
              <a:buFont typeface="Arial"/>
              <a:buChar char="•"/>
            </a:pPr>
            <a:r>
              <a:rPr lang="en-US" sz="1599" spc="52" dirty="0">
                <a:solidFill>
                  <a:srgbClr val="000000"/>
                </a:solidFill>
                <a:latin typeface="Roboto"/>
              </a:rPr>
              <a:t>Past Board Member of the American Biogas Council</a:t>
            </a:r>
          </a:p>
          <a:p>
            <a:pPr marL="345439" lvl="1" indent="-172720">
              <a:lnSpc>
                <a:spcPts val="1631"/>
              </a:lnSpc>
              <a:buFont typeface="Arial"/>
              <a:buChar char="•"/>
            </a:pPr>
            <a:r>
              <a:rPr lang="en-US" sz="1599" spc="52" dirty="0">
                <a:solidFill>
                  <a:srgbClr val="000000"/>
                </a:solidFill>
                <a:latin typeface="Roboto"/>
              </a:rPr>
              <a:t>Financial Industry Regulatory Authority (FINRA) Series 7, 63 and 79 securities licenses</a:t>
            </a:r>
          </a:p>
          <a:p>
            <a:pPr marL="345439" lvl="1" indent="-172720">
              <a:lnSpc>
                <a:spcPts val="1631"/>
              </a:lnSpc>
              <a:buFont typeface="Arial"/>
              <a:buChar char="•"/>
            </a:pPr>
            <a:r>
              <a:rPr lang="en-US" sz="1599" spc="52" dirty="0">
                <a:solidFill>
                  <a:srgbClr val="000000"/>
                </a:solidFill>
                <a:latin typeface="Roboto"/>
              </a:rPr>
              <a:t>Frequent speaker at energy and infrastructure</a:t>
            </a:r>
          </a:p>
        </p:txBody>
      </p:sp>
      <p:sp>
        <p:nvSpPr>
          <p:cNvPr id="50" name="TextBox 22">
            <a:extLst>
              <a:ext uri="{FF2B5EF4-FFF2-40B4-BE49-F238E27FC236}">
                <a16:creationId xmlns:a16="http://schemas.microsoft.com/office/drawing/2014/main" id="{E26A8F7D-E11E-B1AF-7744-11A3FFDB1899}"/>
              </a:ext>
            </a:extLst>
          </p:cNvPr>
          <p:cNvSpPr txBox="1"/>
          <p:nvPr/>
        </p:nvSpPr>
        <p:spPr>
          <a:xfrm>
            <a:off x="5097209" y="1581603"/>
            <a:ext cx="10437380" cy="1070806"/>
          </a:xfrm>
          <a:prstGeom prst="rect">
            <a:avLst/>
          </a:prstGeom>
        </p:spPr>
        <p:txBody>
          <a:bodyPr wrap="square" lIns="0" tIns="0" rIns="0" bIns="0" rtlCol="0" anchor="t">
            <a:spAutoFit/>
          </a:bodyPr>
          <a:lstStyle/>
          <a:p>
            <a:pPr marL="0" lvl="0" indent="0">
              <a:lnSpc>
                <a:spcPts val="10173"/>
              </a:lnSpc>
              <a:spcBef>
                <a:spcPct val="0"/>
              </a:spcBef>
            </a:pPr>
            <a:r>
              <a:rPr lang="en-US" sz="2800" b="1" spc="258" dirty="0">
                <a:solidFill>
                  <a:srgbClr val="4F9C40"/>
                </a:solidFill>
              </a:rPr>
              <a:t>MICHAEL J. LAND</a:t>
            </a:r>
          </a:p>
        </p:txBody>
      </p:sp>
      <p:sp>
        <p:nvSpPr>
          <p:cNvPr id="51" name="TextBox 23">
            <a:extLst>
              <a:ext uri="{FF2B5EF4-FFF2-40B4-BE49-F238E27FC236}">
                <a16:creationId xmlns:a16="http://schemas.microsoft.com/office/drawing/2014/main" id="{2F5DF167-129C-EABA-FC27-6B60508E06C3}"/>
              </a:ext>
            </a:extLst>
          </p:cNvPr>
          <p:cNvSpPr txBox="1"/>
          <p:nvPr/>
        </p:nvSpPr>
        <p:spPr>
          <a:xfrm>
            <a:off x="5097209" y="2655616"/>
            <a:ext cx="11611974" cy="549766"/>
          </a:xfrm>
          <a:prstGeom prst="rect">
            <a:avLst/>
          </a:prstGeom>
        </p:spPr>
        <p:txBody>
          <a:bodyPr wrap="square" lIns="0" tIns="0" rIns="0" bIns="0" rtlCol="0" anchor="t">
            <a:spAutoFit/>
          </a:bodyPr>
          <a:lstStyle/>
          <a:p>
            <a:pPr marL="0" lvl="0" indent="0">
              <a:lnSpc>
                <a:spcPts val="4621"/>
              </a:lnSpc>
              <a:spcBef>
                <a:spcPct val="0"/>
              </a:spcBef>
            </a:pPr>
            <a:r>
              <a:rPr lang="en-US" sz="2800" spc="117" dirty="0">
                <a:solidFill>
                  <a:srgbClr val="001C55"/>
                </a:solidFill>
                <a:latin typeface="Roboto Condensed Bold"/>
              </a:rPr>
              <a:t>Managing Partner</a:t>
            </a:r>
          </a:p>
        </p:txBody>
      </p:sp>
      <p:sp>
        <p:nvSpPr>
          <p:cNvPr id="52" name="TextBox 24">
            <a:extLst>
              <a:ext uri="{FF2B5EF4-FFF2-40B4-BE49-F238E27FC236}">
                <a16:creationId xmlns:a16="http://schemas.microsoft.com/office/drawing/2014/main" id="{26FD0DE2-A1AE-BBF6-7C33-A86AB5A221C4}"/>
              </a:ext>
            </a:extLst>
          </p:cNvPr>
          <p:cNvSpPr txBox="1"/>
          <p:nvPr/>
        </p:nvSpPr>
        <p:spPr>
          <a:xfrm>
            <a:off x="2700577" y="4912436"/>
            <a:ext cx="3446468" cy="1027176"/>
          </a:xfrm>
          <a:prstGeom prst="rect">
            <a:avLst/>
          </a:prstGeom>
        </p:spPr>
        <p:txBody>
          <a:bodyPr wrap="square" lIns="0" tIns="0" rIns="0" bIns="0" rtlCol="0" anchor="t">
            <a:spAutoFit/>
          </a:bodyPr>
          <a:lstStyle/>
          <a:p>
            <a:pPr>
              <a:lnSpc>
                <a:spcPts val="1631"/>
              </a:lnSpc>
              <a:spcBef>
                <a:spcPct val="0"/>
              </a:spcBef>
            </a:pPr>
            <a:r>
              <a:rPr lang="en-US" sz="1599" spc="52">
                <a:solidFill>
                  <a:srgbClr val="000000"/>
                </a:solidFill>
                <a:latin typeface="Roboto"/>
              </a:rPr>
              <a:t>Madison, WI</a:t>
            </a:r>
          </a:p>
          <a:p>
            <a:pPr>
              <a:lnSpc>
                <a:spcPts val="1631"/>
              </a:lnSpc>
              <a:spcBef>
                <a:spcPct val="0"/>
              </a:spcBef>
            </a:pPr>
            <a:endParaRPr lang="en-US" sz="1599" spc="52">
              <a:solidFill>
                <a:srgbClr val="000000"/>
              </a:solidFill>
              <a:latin typeface="Roboto"/>
            </a:endParaRPr>
          </a:p>
          <a:p>
            <a:pPr>
              <a:lnSpc>
                <a:spcPts val="1631"/>
              </a:lnSpc>
              <a:spcBef>
                <a:spcPct val="0"/>
              </a:spcBef>
            </a:pPr>
            <a:r>
              <a:rPr lang="en-US" sz="1599" spc="52">
                <a:solidFill>
                  <a:srgbClr val="000000"/>
                </a:solidFill>
                <a:latin typeface="Roboto"/>
              </a:rPr>
              <a:t>+ 1 (608) 770.6545</a:t>
            </a:r>
          </a:p>
          <a:p>
            <a:pPr>
              <a:lnSpc>
                <a:spcPts val="1631"/>
              </a:lnSpc>
              <a:spcBef>
                <a:spcPct val="0"/>
              </a:spcBef>
            </a:pPr>
            <a:endParaRPr lang="en-US" sz="1599" spc="52">
              <a:solidFill>
                <a:srgbClr val="000000"/>
              </a:solidFill>
              <a:latin typeface="Roboto"/>
            </a:endParaRPr>
          </a:p>
          <a:p>
            <a:pPr>
              <a:lnSpc>
                <a:spcPts val="1631"/>
              </a:lnSpc>
              <a:spcBef>
                <a:spcPct val="0"/>
              </a:spcBef>
            </a:pPr>
            <a:r>
              <a:rPr lang="en-US" sz="1599" spc="52">
                <a:solidFill>
                  <a:srgbClr val="000000"/>
                </a:solidFill>
                <a:latin typeface="Roboto"/>
              </a:rPr>
              <a:t>mikeland@virentisadvisors.com</a:t>
            </a:r>
          </a:p>
        </p:txBody>
      </p:sp>
      <p:sp>
        <p:nvSpPr>
          <p:cNvPr id="53" name="TextBox 25">
            <a:extLst>
              <a:ext uri="{FF2B5EF4-FFF2-40B4-BE49-F238E27FC236}">
                <a16:creationId xmlns:a16="http://schemas.microsoft.com/office/drawing/2014/main" id="{E9C30B92-F259-20BC-EDF8-760EEE3ACAF9}"/>
              </a:ext>
            </a:extLst>
          </p:cNvPr>
          <p:cNvSpPr txBox="1"/>
          <p:nvPr/>
        </p:nvSpPr>
        <p:spPr>
          <a:xfrm>
            <a:off x="2388023" y="7118858"/>
            <a:ext cx="3802360" cy="1227201"/>
          </a:xfrm>
          <a:prstGeom prst="rect">
            <a:avLst/>
          </a:prstGeom>
        </p:spPr>
        <p:txBody>
          <a:bodyPr wrap="square" lIns="0" tIns="0" rIns="0" bIns="0" rtlCol="0" anchor="t">
            <a:spAutoFit/>
          </a:bodyPr>
          <a:lstStyle/>
          <a:p>
            <a:pPr>
              <a:lnSpc>
                <a:spcPts val="1631"/>
              </a:lnSpc>
              <a:spcBef>
                <a:spcPct val="0"/>
              </a:spcBef>
            </a:pPr>
            <a:r>
              <a:rPr lang="en-US" sz="1599" spc="52">
                <a:solidFill>
                  <a:srgbClr val="000000"/>
                </a:solidFill>
                <a:latin typeface="Roboto Bold"/>
              </a:rPr>
              <a:t>Master of Business Administration</a:t>
            </a:r>
          </a:p>
          <a:p>
            <a:pPr>
              <a:lnSpc>
                <a:spcPts val="1631"/>
              </a:lnSpc>
              <a:spcBef>
                <a:spcPct val="0"/>
              </a:spcBef>
            </a:pPr>
            <a:r>
              <a:rPr lang="en-US" sz="1599" spc="52">
                <a:solidFill>
                  <a:srgbClr val="000000"/>
                </a:solidFill>
                <a:latin typeface="Roboto"/>
              </a:rPr>
              <a:t>University of Wisconsin – Madison</a:t>
            </a:r>
          </a:p>
          <a:p>
            <a:pPr>
              <a:lnSpc>
                <a:spcPts val="1631"/>
              </a:lnSpc>
              <a:spcBef>
                <a:spcPct val="0"/>
              </a:spcBef>
            </a:pPr>
            <a:endParaRPr lang="en-US" sz="1599" spc="52">
              <a:solidFill>
                <a:srgbClr val="000000"/>
              </a:solidFill>
              <a:latin typeface="Roboto"/>
            </a:endParaRPr>
          </a:p>
          <a:p>
            <a:pPr>
              <a:lnSpc>
                <a:spcPts val="1631"/>
              </a:lnSpc>
              <a:spcBef>
                <a:spcPct val="0"/>
              </a:spcBef>
            </a:pPr>
            <a:r>
              <a:rPr lang="en-US" sz="1599" spc="52">
                <a:solidFill>
                  <a:srgbClr val="000000"/>
                </a:solidFill>
                <a:latin typeface="Roboto Bold"/>
              </a:rPr>
              <a:t>Bachelor of Science</a:t>
            </a:r>
          </a:p>
          <a:p>
            <a:pPr>
              <a:lnSpc>
                <a:spcPts val="1631"/>
              </a:lnSpc>
              <a:spcBef>
                <a:spcPct val="0"/>
              </a:spcBef>
            </a:pPr>
            <a:r>
              <a:rPr lang="en-US" sz="1599" spc="52">
                <a:solidFill>
                  <a:srgbClr val="000000"/>
                </a:solidFill>
                <a:latin typeface="Roboto"/>
              </a:rPr>
              <a:t>Industrial Engineering</a:t>
            </a:r>
          </a:p>
          <a:p>
            <a:pPr>
              <a:lnSpc>
                <a:spcPts val="1631"/>
              </a:lnSpc>
              <a:spcBef>
                <a:spcPct val="0"/>
              </a:spcBef>
            </a:pPr>
            <a:r>
              <a:rPr lang="en-US" sz="1599" spc="52">
                <a:solidFill>
                  <a:srgbClr val="000000"/>
                </a:solidFill>
                <a:latin typeface="Roboto"/>
              </a:rPr>
              <a:t>University of Wisconsin – Madison</a:t>
            </a:r>
          </a:p>
        </p:txBody>
      </p:sp>
      <p:sp>
        <p:nvSpPr>
          <p:cNvPr id="54" name="TextBox 26">
            <a:extLst>
              <a:ext uri="{FF2B5EF4-FFF2-40B4-BE49-F238E27FC236}">
                <a16:creationId xmlns:a16="http://schemas.microsoft.com/office/drawing/2014/main" id="{FEF14F94-1DDA-BB5C-4DED-571771E5DCDA}"/>
              </a:ext>
            </a:extLst>
          </p:cNvPr>
          <p:cNvSpPr txBox="1"/>
          <p:nvPr/>
        </p:nvSpPr>
        <p:spPr>
          <a:xfrm>
            <a:off x="2443437" y="6592127"/>
            <a:ext cx="1588787" cy="394339"/>
          </a:xfrm>
          <a:prstGeom prst="rect">
            <a:avLst/>
          </a:prstGeom>
        </p:spPr>
        <p:txBody>
          <a:bodyPr wrap="square" lIns="0" tIns="0" rIns="0" bIns="0" rtlCol="0" anchor="t">
            <a:spAutoFit/>
          </a:bodyPr>
          <a:lstStyle/>
          <a:p>
            <a:pPr marL="0" lvl="0" indent="0">
              <a:lnSpc>
                <a:spcPts val="3311"/>
              </a:lnSpc>
              <a:spcBef>
                <a:spcPct val="0"/>
              </a:spcBef>
            </a:pPr>
            <a:r>
              <a:rPr lang="en-US" sz="2400" spc="84">
                <a:solidFill>
                  <a:srgbClr val="FFFFFF"/>
                </a:solidFill>
                <a:latin typeface="Roboto Condensed Bold"/>
              </a:rPr>
              <a:t>Education</a:t>
            </a:r>
          </a:p>
        </p:txBody>
      </p:sp>
      <p:sp>
        <p:nvSpPr>
          <p:cNvPr id="55" name="TextBox 27">
            <a:extLst>
              <a:ext uri="{FF2B5EF4-FFF2-40B4-BE49-F238E27FC236}">
                <a16:creationId xmlns:a16="http://schemas.microsoft.com/office/drawing/2014/main" id="{2B0DB9FF-FE00-E991-E8CD-0E3CC432850E}"/>
              </a:ext>
            </a:extLst>
          </p:cNvPr>
          <p:cNvSpPr txBox="1"/>
          <p:nvPr/>
        </p:nvSpPr>
        <p:spPr>
          <a:xfrm>
            <a:off x="2443437" y="4281452"/>
            <a:ext cx="1588787" cy="394339"/>
          </a:xfrm>
          <a:prstGeom prst="rect">
            <a:avLst/>
          </a:prstGeom>
        </p:spPr>
        <p:txBody>
          <a:bodyPr wrap="square" lIns="0" tIns="0" rIns="0" bIns="0" rtlCol="0" anchor="t">
            <a:spAutoFit/>
          </a:bodyPr>
          <a:lstStyle/>
          <a:p>
            <a:pPr marL="0" lvl="0" indent="0">
              <a:lnSpc>
                <a:spcPts val="3311"/>
              </a:lnSpc>
              <a:spcBef>
                <a:spcPct val="0"/>
              </a:spcBef>
            </a:pPr>
            <a:r>
              <a:rPr lang="en-US" sz="2400" spc="84">
                <a:solidFill>
                  <a:srgbClr val="FFFFFF"/>
                </a:solidFill>
                <a:latin typeface="Roboto Condensed Bold"/>
              </a:rPr>
              <a:t>Contact</a:t>
            </a:r>
          </a:p>
        </p:txBody>
      </p:sp>
    </p:spTree>
    <p:extLst>
      <p:ext uri="{BB962C8B-B14F-4D97-AF65-F5344CB8AC3E}">
        <p14:creationId xmlns:p14="http://schemas.microsoft.com/office/powerpoint/2010/main" val="3294263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2">
            <a:extLst>
              <a:ext uri="{FF2B5EF4-FFF2-40B4-BE49-F238E27FC236}">
                <a16:creationId xmlns:a16="http://schemas.microsoft.com/office/drawing/2014/main" id="{BF833678-6BAC-4582-9AE0-E253BE34BB73}"/>
              </a:ext>
            </a:extLst>
          </p:cNvPr>
          <p:cNvGrpSpPr/>
          <p:nvPr/>
        </p:nvGrpSpPr>
        <p:grpSpPr>
          <a:xfrm>
            <a:off x="1927500" y="1090267"/>
            <a:ext cx="14432999" cy="7759287"/>
            <a:chOff x="0" y="0"/>
            <a:chExt cx="3801284" cy="2043598"/>
          </a:xfrm>
        </p:grpSpPr>
        <p:sp>
          <p:nvSpPr>
            <p:cNvPr id="84" name="Freeform 3">
              <a:extLst>
                <a:ext uri="{FF2B5EF4-FFF2-40B4-BE49-F238E27FC236}">
                  <a16:creationId xmlns:a16="http://schemas.microsoft.com/office/drawing/2014/main" id="{1E7E5536-E308-5872-E452-D4D3EBFD7C97}"/>
                </a:ext>
              </a:extLst>
            </p:cNvPr>
            <p:cNvSpPr/>
            <p:nvPr/>
          </p:nvSpPr>
          <p:spPr>
            <a:xfrm>
              <a:off x="0" y="0"/>
              <a:ext cx="3801283" cy="2043598"/>
            </a:xfrm>
            <a:custGeom>
              <a:avLst/>
              <a:gdLst/>
              <a:ahLst/>
              <a:cxnLst/>
              <a:rect l="l" t="t" r="r" b="b"/>
              <a:pathLst>
                <a:path w="3801283" h="2043598">
                  <a:moveTo>
                    <a:pt x="13947" y="0"/>
                  </a:moveTo>
                  <a:lnTo>
                    <a:pt x="3787337" y="0"/>
                  </a:lnTo>
                  <a:cubicBezTo>
                    <a:pt x="3791036" y="0"/>
                    <a:pt x="3794583" y="1469"/>
                    <a:pt x="3797198" y="4085"/>
                  </a:cubicBezTo>
                  <a:cubicBezTo>
                    <a:pt x="3799814" y="6700"/>
                    <a:pt x="3801283" y="10248"/>
                    <a:pt x="3801283" y="13947"/>
                  </a:cubicBezTo>
                  <a:lnTo>
                    <a:pt x="3801283" y="2029652"/>
                  </a:lnTo>
                  <a:cubicBezTo>
                    <a:pt x="3801283" y="2033350"/>
                    <a:pt x="3799814" y="2036898"/>
                    <a:pt x="3797198" y="2039513"/>
                  </a:cubicBezTo>
                  <a:cubicBezTo>
                    <a:pt x="3794583" y="2042129"/>
                    <a:pt x="3791036" y="2043598"/>
                    <a:pt x="3787337" y="2043598"/>
                  </a:cubicBezTo>
                  <a:lnTo>
                    <a:pt x="13947" y="2043598"/>
                  </a:lnTo>
                  <a:cubicBezTo>
                    <a:pt x="10248" y="2043598"/>
                    <a:pt x="6700" y="2042129"/>
                    <a:pt x="4085" y="2039513"/>
                  </a:cubicBezTo>
                  <a:cubicBezTo>
                    <a:pt x="1469" y="2036898"/>
                    <a:pt x="0" y="2033350"/>
                    <a:pt x="0" y="2029652"/>
                  </a:cubicBezTo>
                  <a:lnTo>
                    <a:pt x="0" y="13947"/>
                  </a:lnTo>
                  <a:cubicBezTo>
                    <a:pt x="0" y="10248"/>
                    <a:pt x="1469" y="6700"/>
                    <a:pt x="4085" y="4085"/>
                  </a:cubicBezTo>
                  <a:cubicBezTo>
                    <a:pt x="6700" y="1469"/>
                    <a:pt x="10248" y="0"/>
                    <a:pt x="13947" y="0"/>
                  </a:cubicBezTo>
                  <a:close/>
                </a:path>
              </a:pathLst>
            </a:custGeom>
            <a:solidFill>
              <a:srgbClr val="FFFFFF">
                <a:alpha val="58824"/>
              </a:srgbClr>
            </a:solidFill>
            <a:ln w="38100" cap="rnd">
              <a:solidFill>
                <a:srgbClr val="001C55">
                  <a:alpha val="58824"/>
                </a:srgbClr>
              </a:solidFill>
              <a:prstDash val="solid"/>
              <a:round/>
            </a:ln>
          </p:spPr>
          <p:txBody>
            <a:bodyPr/>
            <a:lstStyle/>
            <a:p>
              <a:endParaRPr lang="en-US"/>
            </a:p>
          </p:txBody>
        </p:sp>
        <p:sp>
          <p:nvSpPr>
            <p:cNvPr id="85" name="TextBox 4">
              <a:extLst>
                <a:ext uri="{FF2B5EF4-FFF2-40B4-BE49-F238E27FC236}">
                  <a16:creationId xmlns:a16="http://schemas.microsoft.com/office/drawing/2014/main" id="{F84BD69A-C7BA-E85E-08B7-C577303D69E7}"/>
                </a:ext>
              </a:extLst>
            </p:cNvPr>
            <p:cNvSpPr txBox="1"/>
            <p:nvPr/>
          </p:nvSpPr>
          <p:spPr>
            <a:xfrm>
              <a:off x="0" y="-19050"/>
              <a:ext cx="3801284" cy="2062648"/>
            </a:xfrm>
            <a:prstGeom prst="rect">
              <a:avLst/>
            </a:prstGeom>
          </p:spPr>
          <p:txBody>
            <a:bodyPr lIns="50800" tIns="50800" rIns="50800" bIns="50800" rtlCol="0" anchor="ctr"/>
            <a:lstStyle/>
            <a:p>
              <a:pPr algn="ctr">
                <a:lnSpc>
                  <a:spcPts val="2859"/>
                </a:lnSpc>
              </a:pPr>
              <a:endParaRPr/>
            </a:p>
          </p:txBody>
        </p:sp>
      </p:grpSp>
      <p:grpSp>
        <p:nvGrpSpPr>
          <p:cNvPr id="86" name="Group 5">
            <a:extLst>
              <a:ext uri="{FF2B5EF4-FFF2-40B4-BE49-F238E27FC236}">
                <a16:creationId xmlns:a16="http://schemas.microsoft.com/office/drawing/2014/main" id="{95CADF92-FA1D-7D0C-2BF7-2A9D1D8B293C}"/>
              </a:ext>
            </a:extLst>
          </p:cNvPr>
          <p:cNvGrpSpPr/>
          <p:nvPr/>
        </p:nvGrpSpPr>
        <p:grpSpPr>
          <a:xfrm>
            <a:off x="2138637" y="4111125"/>
            <a:ext cx="4246984" cy="2065489"/>
            <a:chOff x="0" y="0"/>
            <a:chExt cx="1118547" cy="543997"/>
          </a:xfrm>
        </p:grpSpPr>
        <p:sp>
          <p:nvSpPr>
            <p:cNvPr id="87" name="Freeform 6">
              <a:extLst>
                <a:ext uri="{FF2B5EF4-FFF2-40B4-BE49-F238E27FC236}">
                  <a16:creationId xmlns:a16="http://schemas.microsoft.com/office/drawing/2014/main" id="{8F9E1B76-194B-5965-B50C-8C938EBC48A2}"/>
                </a:ext>
              </a:extLst>
            </p:cNvPr>
            <p:cNvSpPr/>
            <p:nvPr/>
          </p:nvSpPr>
          <p:spPr>
            <a:xfrm>
              <a:off x="0" y="0"/>
              <a:ext cx="1118547" cy="543997"/>
            </a:xfrm>
            <a:custGeom>
              <a:avLst/>
              <a:gdLst/>
              <a:ahLst/>
              <a:cxnLst/>
              <a:rect l="l" t="t" r="r" b="b"/>
              <a:pathLst>
                <a:path w="1118547" h="543997">
                  <a:moveTo>
                    <a:pt x="47396" y="0"/>
                  </a:moveTo>
                  <a:lnTo>
                    <a:pt x="1071151" y="0"/>
                  </a:lnTo>
                  <a:cubicBezTo>
                    <a:pt x="1097327" y="0"/>
                    <a:pt x="1118547" y="21220"/>
                    <a:pt x="1118547" y="47396"/>
                  </a:cubicBezTo>
                  <a:lnTo>
                    <a:pt x="1118547" y="496601"/>
                  </a:lnTo>
                  <a:cubicBezTo>
                    <a:pt x="1118547" y="509171"/>
                    <a:pt x="1113554" y="521227"/>
                    <a:pt x="1104665" y="530115"/>
                  </a:cubicBezTo>
                  <a:cubicBezTo>
                    <a:pt x="1095777" y="539004"/>
                    <a:pt x="1083722" y="543997"/>
                    <a:pt x="1071151" y="543997"/>
                  </a:cubicBezTo>
                  <a:lnTo>
                    <a:pt x="47396" y="543997"/>
                  </a:lnTo>
                  <a:cubicBezTo>
                    <a:pt x="21220" y="543997"/>
                    <a:pt x="0" y="522777"/>
                    <a:pt x="0" y="496601"/>
                  </a:cubicBezTo>
                  <a:lnTo>
                    <a:pt x="0" y="47396"/>
                  </a:lnTo>
                  <a:cubicBezTo>
                    <a:pt x="0" y="21220"/>
                    <a:pt x="21220" y="0"/>
                    <a:pt x="47396" y="0"/>
                  </a:cubicBezTo>
                  <a:close/>
                </a:path>
              </a:pathLst>
            </a:custGeom>
            <a:solidFill>
              <a:srgbClr val="FFFFFF">
                <a:alpha val="58824"/>
              </a:srgbClr>
            </a:solidFill>
            <a:ln w="38100" cap="rnd">
              <a:solidFill>
                <a:srgbClr val="001C55">
                  <a:alpha val="58824"/>
                </a:srgbClr>
              </a:solidFill>
              <a:prstDash val="solid"/>
              <a:round/>
            </a:ln>
          </p:spPr>
          <p:txBody>
            <a:bodyPr/>
            <a:lstStyle/>
            <a:p>
              <a:endParaRPr lang="en-US"/>
            </a:p>
          </p:txBody>
        </p:sp>
        <p:sp>
          <p:nvSpPr>
            <p:cNvPr id="88" name="TextBox 7">
              <a:extLst>
                <a:ext uri="{FF2B5EF4-FFF2-40B4-BE49-F238E27FC236}">
                  <a16:creationId xmlns:a16="http://schemas.microsoft.com/office/drawing/2014/main" id="{1D8A612F-9438-D7EC-79DA-E03B7A1A9110}"/>
                </a:ext>
              </a:extLst>
            </p:cNvPr>
            <p:cNvSpPr txBox="1"/>
            <p:nvPr/>
          </p:nvSpPr>
          <p:spPr>
            <a:xfrm>
              <a:off x="0" y="-19050"/>
              <a:ext cx="1118547" cy="563047"/>
            </a:xfrm>
            <a:prstGeom prst="rect">
              <a:avLst/>
            </a:prstGeom>
          </p:spPr>
          <p:txBody>
            <a:bodyPr lIns="50800" tIns="50800" rIns="50800" bIns="50800" rtlCol="0" anchor="ctr"/>
            <a:lstStyle/>
            <a:p>
              <a:pPr algn="ctr">
                <a:lnSpc>
                  <a:spcPts val="2859"/>
                </a:lnSpc>
              </a:pPr>
              <a:endParaRPr/>
            </a:p>
          </p:txBody>
        </p:sp>
      </p:grpSp>
      <p:grpSp>
        <p:nvGrpSpPr>
          <p:cNvPr id="89" name="Group 8">
            <a:extLst>
              <a:ext uri="{FF2B5EF4-FFF2-40B4-BE49-F238E27FC236}">
                <a16:creationId xmlns:a16="http://schemas.microsoft.com/office/drawing/2014/main" id="{F8E2415C-F646-3C37-C5E7-AF9EEBC2E9E5}"/>
              </a:ext>
            </a:extLst>
          </p:cNvPr>
          <p:cNvGrpSpPr/>
          <p:nvPr/>
        </p:nvGrpSpPr>
        <p:grpSpPr>
          <a:xfrm>
            <a:off x="2176737" y="4338602"/>
            <a:ext cx="4170784" cy="374331"/>
            <a:chOff x="0" y="0"/>
            <a:chExt cx="1098478" cy="98589"/>
          </a:xfrm>
        </p:grpSpPr>
        <p:sp>
          <p:nvSpPr>
            <p:cNvPr id="90" name="Freeform 9">
              <a:extLst>
                <a:ext uri="{FF2B5EF4-FFF2-40B4-BE49-F238E27FC236}">
                  <a16:creationId xmlns:a16="http://schemas.microsoft.com/office/drawing/2014/main" id="{24F804C1-22F5-9A34-B456-7CDA7E0EF840}"/>
                </a:ext>
              </a:extLst>
            </p:cNvPr>
            <p:cNvSpPr/>
            <p:nvPr/>
          </p:nvSpPr>
          <p:spPr>
            <a:xfrm>
              <a:off x="0" y="0"/>
              <a:ext cx="1098478" cy="98589"/>
            </a:xfrm>
            <a:custGeom>
              <a:avLst/>
              <a:gdLst/>
              <a:ahLst/>
              <a:cxnLst/>
              <a:rect l="l" t="t" r="r" b="b"/>
              <a:pathLst>
                <a:path w="1098478" h="98589">
                  <a:moveTo>
                    <a:pt x="0" y="0"/>
                  </a:moveTo>
                  <a:lnTo>
                    <a:pt x="1098478" y="0"/>
                  </a:lnTo>
                  <a:lnTo>
                    <a:pt x="1098478" y="98589"/>
                  </a:lnTo>
                  <a:lnTo>
                    <a:pt x="0" y="98589"/>
                  </a:lnTo>
                  <a:close/>
                </a:path>
              </a:pathLst>
            </a:custGeom>
            <a:solidFill>
              <a:srgbClr val="4F9C40"/>
            </a:solidFill>
          </p:spPr>
          <p:txBody>
            <a:bodyPr/>
            <a:lstStyle/>
            <a:p>
              <a:endParaRPr lang="en-US"/>
            </a:p>
          </p:txBody>
        </p:sp>
        <p:sp>
          <p:nvSpPr>
            <p:cNvPr id="91" name="TextBox 10">
              <a:extLst>
                <a:ext uri="{FF2B5EF4-FFF2-40B4-BE49-F238E27FC236}">
                  <a16:creationId xmlns:a16="http://schemas.microsoft.com/office/drawing/2014/main" id="{59DD547D-D91D-6775-2E30-AFB97ABE6DEB}"/>
                </a:ext>
              </a:extLst>
            </p:cNvPr>
            <p:cNvSpPr txBox="1"/>
            <p:nvPr/>
          </p:nvSpPr>
          <p:spPr>
            <a:xfrm>
              <a:off x="0" y="19050"/>
              <a:ext cx="1098478" cy="79539"/>
            </a:xfrm>
            <a:prstGeom prst="rect">
              <a:avLst/>
            </a:prstGeom>
          </p:spPr>
          <p:txBody>
            <a:bodyPr lIns="50800" tIns="50800" rIns="50800" bIns="50800" rtlCol="0" anchor="ctr"/>
            <a:lstStyle/>
            <a:p>
              <a:pPr algn="ctr">
                <a:lnSpc>
                  <a:spcPts val="2039"/>
                </a:lnSpc>
              </a:pPr>
              <a:endParaRPr/>
            </a:p>
          </p:txBody>
        </p:sp>
      </p:grpSp>
      <p:grpSp>
        <p:nvGrpSpPr>
          <p:cNvPr id="92" name="Group 11">
            <a:extLst>
              <a:ext uri="{FF2B5EF4-FFF2-40B4-BE49-F238E27FC236}">
                <a16:creationId xmlns:a16="http://schemas.microsoft.com/office/drawing/2014/main" id="{CEE88F56-312D-F037-01E5-144F2E5B1EE9}"/>
              </a:ext>
            </a:extLst>
          </p:cNvPr>
          <p:cNvGrpSpPr/>
          <p:nvPr/>
        </p:nvGrpSpPr>
        <p:grpSpPr>
          <a:xfrm>
            <a:off x="2138637" y="6371002"/>
            <a:ext cx="4246984" cy="2299837"/>
            <a:chOff x="0" y="0"/>
            <a:chExt cx="1118547" cy="605718"/>
          </a:xfrm>
        </p:grpSpPr>
        <p:sp>
          <p:nvSpPr>
            <p:cNvPr id="93" name="Freeform 12">
              <a:extLst>
                <a:ext uri="{FF2B5EF4-FFF2-40B4-BE49-F238E27FC236}">
                  <a16:creationId xmlns:a16="http://schemas.microsoft.com/office/drawing/2014/main" id="{058FBB24-7F3A-4DA7-793C-5C205E9B459F}"/>
                </a:ext>
              </a:extLst>
            </p:cNvPr>
            <p:cNvSpPr/>
            <p:nvPr/>
          </p:nvSpPr>
          <p:spPr>
            <a:xfrm>
              <a:off x="0" y="0"/>
              <a:ext cx="1118547" cy="605718"/>
            </a:xfrm>
            <a:custGeom>
              <a:avLst/>
              <a:gdLst/>
              <a:ahLst/>
              <a:cxnLst/>
              <a:rect l="l" t="t" r="r" b="b"/>
              <a:pathLst>
                <a:path w="1118547" h="605718">
                  <a:moveTo>
                    <a:pt x="47396" y="0"/>
                  </a:moveTo>
                  <a:lnTo>
                    <a:pt x="1071151" y="0"/>
                  </a:lnTo>
                  <a:cubicBezTo>
                    <a:pt x="1097327" y="0"/>
                    <a:pt x="1118547" y="21220"/>
                    <a:pt x="1118547" y="47396"/>
                  </a:cubicBezTo>
                  <a:lnTo>
                    <a:pt x="1118547" y="558323"/>
                  </a:lnTo>
                  <a:cubicBezTo>
                    <a:pt x="1118547" y="570893"/>
                    <a:pt x="1113554" y="582948"/>
                    <a:pt x="1104665" y="591837"/>
                  </a:cubicBezTo>
                  <a:cubicBezTo>
                    <a:pt x="1095777" y="600725"/>
                    <a:pt x="1083722" y="605718"/>
                    <a:pt x="1071151" y="605718"/>
                  </a:cubicBezTo>
                  <a:lnTo>
                    <a:pt x="47396" y="605718"/>
                  </a:lnTo>
                  <a:cubicBezTo>
                    <a:pt x="21220" y="605718"/>
                    <a:pt x="0" y="584499"/>
                    <a:pt x="0" y="558323"/>
                  </a:cubicBezTo>
                  <a:lnTo>
                    <a:pt x="0" y="47396"/>
                  </a:lnTo>
                  <a:cubicBezTo>
                    <a:pt x="0" y="21220"/>
                    <a:pt x="21220" y="0"/>
                    <a:pt x="47396" y="0"/>
                  </a:cubicBezTo>
                  <a:close/>
                </a:path>
              </a:pathLst>
            </a:custGeom>
            <a:solidFill>
              <a:srgbClr val="FFFFFF">
                <a:alpha val="58824"/>
              </a:srgbClr>
            </a:solidFill>
            <a:ln w="38100" cap="rnd">
              <a:solidFill>
                <a:srgbClr val="001C55">
                  <a:alpha val="58824"/>
                </a:srgbClr>
              </a:solidFill>
              <a:prstDash val="solid"/>
              <a:round/>
            </a:ln>
          </p:spPr>
          <p:txBody>
            <a:bodyPr/>
            <a:lstStyle/>
            <a:p>
              <a:endParaRPr lang="en-US"/>
            </a:p>
          </p:txBody>
        </p:sp>
        <p:sp>
          <p:nvSpPr>
            <p:cNvPr id="94" name="TextBox 13">
              <a:extLst>
                <a:ext uri="{FF2B5EF4-FFF2-40B4-BE49-F238E27FC236}">
                  <a16:creationId xmlns:a16="http://schemas.microsoft.com/office/drawing/2014/main" id="{EA44ACCD-CDF5-905E-C541-C10AA2744743}"/>
                </a:ext>
              </a:extLst>
            </p:cNvPr>
            <p:cNvSpPr txBox="1"/>
            <p:nvPr/>
          </p:nvSpPr>
          <p:spPr>
            <a:xfrm>
              <a:off x="0" y="-19050"/>
              <a:ext cx="1118547" cy="624768"/>
            </a:xfrm>
            <a:prstGeom prst="rect">
              <a:avLst/>
            </a:prstGeom>
          </p:spPr>
          <p:txBody>
            <a:bodyPr lIns="50800" tIns="50800" rIns="50800" bIns="50800" rtlCol="0" anchor="ctr"/>
            <a:lstStyle/>
            <a:p>
              <a:pPr algn="ctr">
                <a:lnSpc>
                  <a:spcPts val="2859"/>
                </a:lnSpc>
              </a:pPr>
              <a:endParaRPr/>
            </a:p>
          </p:txBody>
        </p:sp>
      </p:grpSp>
      <p:grpSp>
        <p:nvGrpSpPr>
          <p:cNvPr id="95" name="Group 14">
            <a:extLst>
              <a:ext uri="{FF2B5EF4-FFF2-40B4-BE49-F238E27FC236}">
                <a16:creationId xmlns:a16="http://schemas.microsoft.com/office/drawing/2014/main" id="{2943F957-9C22-C5C0-41F1-4D572E533D7A}"/>
              </a:ext>
            </a:extLst>
          </p:cNvPr>
          <p:cNvGrpSpPr/>
          <p:nvPr/>
        </p:nvGrpSpPr>
        <p:grpSpPr>
          <a:xfrm>
            <a:off x="2176737" y="6649277"/>
            <a:ext cx="4170784" cy="374331"/>
            <a:chOff x="0" y="0"/>
            <a:chExt cx="1098478" cy="98589"/>
          </a:xfrm>
        </p:grpSpPr>
        <p:sp>
          <p:nvSpPr>
            <p:cNvPr id="96" name="Freeform 15">
              <a:extLst>
                <a:ext uri="{FF2B5EF4-FFF2-40B4-BE49-F238E27FC236}">
                  <a16:creationId xmlns:a16="http://schemas.microsoft.com/office/drawing/2014/main" id="{C6610115-6666-AA8A-0DF7-181D35BA62DC}"/>
                </a:ext>
              </a:extLst>
            </p:cNvPr>
            <p:cNvSpPr/>
            <p:nvPr/>
          </p:nvSpPr>
          <p:spPr>
            <a:xfrm>
              <a:off x="0" y="0"/>
              <a:ext cx="1098478" cy="98589"/>
            </a:xfrm>
            <a:custGeom>
              <a:avLst/>
              <a:gdLst/>
              <a:ahLst/>
              <a:cxnLst/>
              <a:rect l="l" t="t" r="r" b="b"/>
              <a:pathLst>
                <a:path w="1098478" h="98589">
                  <a:moveTo>
                    <a:pt x="0" y="0"/>
                  </a:moveTo>
                  <a:lnTo>
                    <a:pt x="1098478" y="0"/>
                  </a:lnTo>
                  <a:lnTo>
                    <a:pt x="1098478" y="98589"/>
                  </a:lnTo>
                  <a:lnTo>
                    <a:pt x="0" y="98589"/>
                  </a:lnTo>
                  <a:close/>
                </a:path>
              </a:pathLst>
            </a:custGeom>
            <a:solidFill>
              <a:srgbClr val="4F9C40"/>
            </a:solidFill>
          </p:spPr>
          <p:txBody>
            <a:bodyPr/>
            <a:lstStyle/>
            <a:p>
              <a:endParaRPr lang="en-US"/>
            </a:p>
          </p:txBody>
        </p:sp>
        <p:sp>
          <p:nvSpPr>
            <p:cNvPr id="97" name="TextBox 16">
              <a:extLst>
                <a:ext uri="{FF2B5EF4-FFF2-40B4-BE49-F238E27FC236}">
                  <a16:creationId xmlns:a16="http://schemas.microsoft.com/office/drawing/2014/main" id="{5FC72B38-6F87-6A70-FDA5-7A37157D03DB}"/>
                </a:ext>
              </a:extLst>
            </p:cNvPr>
            <p:cNvSpPr txBox="1"/>
            <p:nvPr/>
          </p:nvSpPr>
          <p:spPr>
            <a:xfrm>
              <a:off x="0" y="19050"/>
              <a:ext cx="1098478" cy="79539"/>
            </a:xfrm>
            <a:prstGeom prst="rect">
              <a:avLst/>
            </a:prstGeom>
          </p:spPr>
          <p:txBody>
            <a:bodyPr lIns="50800" tIns="50800" rIns="50800" bIns="50800" rtlCol="0" anchor="ctr"/>
            <a:lstStyle/>
            <a:p>
              <a:pPr algn="ctr">
                <a:lnSpc>
                  <a:spcPts val="2039"/>
                </a:lnSpc>
              </a:pPr>
              <a:endParaRPr/>
            </a:p>
          </p:txBody>
        </p:sp>
      </p:grpSp>
      <p:sp>
        <p:nvSpPr>
          <p:cNvPr id="98" name="Freeform 17">
            <a:extLst>
              <a:ext uri="{FF2B5EF4-FFF2-40B4-BE49-F238E27FC236}">
                <a16:creationId xmlns:a16="http://schemas.microsoft.com/office/drawing/2014/main" id="{306CE6FD-A4F1-71A5-9245-41F1E5E01123}"/>
              </a:ext>
            </a:extLst>
          </p:cNvPr>
          <p:cNvSpPr/>
          <p:nvPr/>
        </p:nvSpPr>
        <p:spPr>
          <a:xfrm>
            <a:off x="2300562" y="4889039"/>
            <a:ext cx="266665" cy="266665"/>
          </a:xfrm>
          <a:custGeom>
            <a:avLst/>
            <a:gdLst/>
            <a:ahLst/>
            <a:cxnLst/>
            <a:rect l="l" t="t" r="r" b="b"/>
            <a:pathLst>
              <a:path w="266665" h="266665">
                <a:moveTo>
                  <a:pt x="0" y="0"/>
                </a:moveTo>
                <a:lnTo>
                  <a:pt x="266665" y="0"/>
                </a:lnTo>
                <a:lnTo>
                  <a:pt x="266665" y="266665"/>
                </a:lnTo>
                <a:lnTo>
                  <a:pt x="0" y="2666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9" name="Freeform 18">
            <a:extLst>
              <a:ext uri="{FF2B5EF4-FFF2-40B4-BE49-F238E27FC236}">
                <a16:creationId xmlns:a16="http://schemas.microsoft.com/office/drawing/2014/main" id="{45D30AE2-02F8-FA5F-7FF1-8AEA388AEAD9}"/>
              </a:ext>
            </a:extLst>
          </p:cNvPr>
          <p:cNvSpPr/>
          <p:nvPr/>
        </p:nvSpPr>
        <p:spPr>
          <a:xfrm>
            <a:off x="2300562" y="5287929"/>
            <a:ext cx="266665" cy="266665"/>
          </a:xfrm>
          <a:custGeom>
            <a:avLst/>
            <a:gdLst/>
            <a:ahLst/>
            <a:cxnLst/>
            <a:rect l="l" t="t" r="r" b="b"/>
            <a:pathLst>
              <a:path w="266665" h="266665">
                <a:moveTo>
                  <a:pt x="0" y="0"/>
                </a:moveTo>
                <a:lnTo>
                  <a:pt x="266665" y="0"/>
                </a:lnTo>
                <a:lnTo>
                  <a:pt x="266665" y="266665"/>
                </a:lnTo>
                <a:lnTo>
                  <a:pt x="0" y="2666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0" name="Freeform 19">
            <a:extLst>
              <a:ext uri="{FF2B5EF4-FFF2-40B4-BE49-F238E27FC236}">
                <a16:creationId xmlns:a16="http://schemas.microsoft.com/office/drawing/2014/main" id="{FF99F816-4A52-0F88-C6A8-34DE420706A3}"/>
              </a:ext>
            </a:extLst>
          </p:cNvPr>
          <p:cNvSpPr/>
          <p:nvPr/>
        </p:nvSpPr>
        <p:spPr>
          <a:xfrm>
            <a:off x="2300562" y="5702474"/>
            <a:ext cx="266665" cy="266665"/>
          </a:xfrm>
          <a:custGeom>
            <a:avLst/>
            <a:gdLst/>
            <a:ahLst/>
            <a:cxnLst/>
            <a:rect l="l" t="t" r="r" b="b"/>
            <a:pathLst>
              <a:path w="266665" h="266665">
                <a:moveTo>
                  <a:pt x="0" y="0"/>
                </a:moveTo>
                <a:lnTo>
                  <a:pt x="266665" y="0"/>
                </a:lnTo>
                <a:lnTo>
                  <a:pt x="266665" y="266665"/>
                </a:lnTo>
                <a:lnTo>
                  <a:pt x="0" y="2666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1" name="TextBox 20">
            <a:extLst>
              <a:ext uri="{FF2B5EF4-FFF2-40B4-BE49-F238E27FC236}">
                <a16:creationId xmlns:a16="http://schemas.microsoft.com/office/drawing/2014/main" id="{53D806E0-FC18-8A6B-ED1F-48C251604064}"/>
              </a:ext>
            </a:extLst>
          </p:cNvPr>
          <p:cNvSpPr txBox="1"/>
          <p:nvPr/>
        </p:nvSpPr>
        <p:spPr>
          <a:xfrm>
            <a:off x="6623543" y="3360051"/>
            <a:ext cx="9304484" cy="5334794"/>
          </a:xfrm>
          <a:prstGeom prst="rect">
            <a:avLst/>
          </a:prstGeom>
        </p:spPr>
        <p:txBody>
          <a:bodyPr lIns="0" tIns="0" rIns="0" bIns="0" rtlCol="0" anchor="t">
            <a:spAutoFit/>
          </a:bodyPr>
          <a:lstStyle/>
          <a:p>
            <a:pPr>
              <a:lnSpc>
                <a:spcPts val="1631"/>
              </a:lnSpc>
              <a:spcBef>
                <a:spcPct val="0"/>
              </a:spcBef>
            </a:pPr>
            <a:r>
              <a:rPr lang="en-US" sz="1599" spc="52" dirty="0">
                <a:solidFill>
                  <a:srgbClr val="000000"/>
                </a:solidFill>
                <a:latin typeface="Roboto"/>
              </a:rPr>
              <a:t>Max is an investor, developer, and capital advisor in the sustainable infrastructure and renewable energy sectors, bringing 12 years of experience to the firm.</a:t>
            </a:r>
          </a:p>
          <a:p>
            <a:pPr>
              <a:lnSpc>
                <a:spcPts val="1631"/>
              </a:lnSpc>
              <a:spcBef>
                <a:spcPct val="0"/>
              </a:spcBef>
            </a:pPr>
            <a:endParaRPr lang="en-US" sz="1599" spc="52" dirty="0">
              <a:solidFill>
                <a:srgbClr val="000000"/>
              </a:solidFill>
              <a:latin typeface="Roboto"/>
            </a:endParaRPr>
          </a:p>
          <a:p>
            <a:pPr>
              <a:lnSpc>
                <a:spcPts val="1631"/>
              </a:lnSpc>
              <a:spcBef>
                <a:spcPct val="0"/>
              </a:spcBef>
            </a:pPr>
            <a:r>
              <a:rPr lang="en-US" sz="1599" spc="52" dirty="0">
                <a:solidFill>
                  <a:srgbClr val="000000"/>
                </a:solidFill>
                <a:latin typeface="Roboto"/>
              </a:rPr>
              <a:t>He previously spent nine years with Live Oak Bank (NYSE: LOB), most recently as an SVP, where he started a lending vertical dedicated to projects and developers across the bio-economy, with a specialty in project finance and government-guaranteed loans (SBA, USDA, DOE). He was responsible for leading a team of lenders and analysts originating loan opportunities, structuring deals, supervising construction completion and startup commissioning, and syndication efforts in the capital markets.</a:t>
            </a:r>
          </a:p>
          <a:p>
            <a:pPr>
              <a:lnSpc>
                <a:spcPts val="1631"/>
              </a:lnSpc>
              <a:spcBef>
                <a:spcPct val="0"/>
              </a:spcBef>
            </a:pPr>
            <a:endParaRPr lang="en-US" sz="1599" spc="52" dirty="0">
              <a:solidFill>
                <a:srgbClr val="000000"/>
              </a:solidFill>
              <a:latin typeface="Roboto"/>
            </a:endParaRPr>
          </a:p>
          <a:p>
            <a:pPr>
              <a:lnSpc>
                <a:spcPts val="1631"/>
              </a:lnSpc>
              <a:spcBef>
                <a:spcPct val="0"/>
              </a:spcBef>
            </a:pPr>
            <a:r>
              <a:rPr lang="en-US" sz="1599" spc="52" dirty="0">
                <a:solidFill>
                  <a:srgbClr val="000000"/>
                </a:solidFill>
                <a:latin typeface="Roboto"/>
              </a:rPr>
              <a:t>Prior to starting the Bioenergy team, he held various roles within the bank ranging from portfolio management and servicing to credit underwriting and loan origination.</a:t>
            </a:r>
          </a:p>
          <a:p>
            <a:pPr>
              <a:lnSpc>
                <a:spcPts val="1631"/>
              </a:lnSpc>
              <a:spcBef>
                <a:spcPct val="0"/>
              </a:spcBef>
            </a:pPr>
            <a:endParaRPr lang="en-US" sz="1599" spc="52" dirty="0">
              <a:solidFill>
                <a:srgbClr val="000000"/>
              </a:solidFill>
              <a:latin typeface="Roboto"/>
            </a:endParaRPr>
          </a:p>
          <a:p>
            <a:pPr>
              <a:lnSpc>
                <a:spcPts val="1631"/>
              </a:lnSpc>
              <a:spcBef>
                <a:spcPct val="0"/>
              </a:spcBef>
            </a:pPr>
            <a:r>
              <a:rPr lang="en-US" sz="1599" spc="52" dirty="0">
                <a:solidFill>
                  <a:srgbClr val="000000"/>
                </a:solidFill>
                <a:latin typeface="Roboto"/>
              </a:rPr>
              <a:t>Within the broader Energy &amp; Infrastructure group, Max had exposure to a variety of debt products and project types including utility-scale and community solar, battery storage, waste-to-energy, anaerobic digestion, composting, landfill gas, municipal wastewater treatment, agricultural waste management, organic fertilizer, bioplastics, biobased product manufacturing, and other advanced recycling technologies.</a:t>
            </a:r>
          </a:p>
          <a:p>
            <a:pPr>
              <a:lnSpc>
                <a:spcPts val="1631"/>
              </a:lnSpc>
              <a:spcBef>
                <a:spcPct val="0"/>
              </a:spcBef>
            </a:pPr>
            <a:endParaRPr lang="en-US" sz="1599" spc="52" dirty="0">
              <a:solidFill>
                <a:srgbClr val="000000"/>
              </a:solidFill>
              <a:latin typeface="Roboto"/>
            </a:endParaRPr>
          </a:p>
          <a:p>
            <a:pPr>
              <a:lnSpc>
                <a:spcPts val="1631"/>
              </a:lnSpc>
              <a:spcBef>
                <a:spcPct val="0"/>
              </a:spcBef>
            </a:pPr>
            <a:r>
              <a:rPr lang="en-US" sz="1599" spc="52" dirty="0">
                <a:solidFill>
                  <a:srgbClr val="000000"/>
                </a:solidFill>
                <a:latin typeface="Roboto"/>
              </a:rPr>
              <a:t>Max is a partner and CFO of a bioenergy project development company that focuses on public-private partnerships with municipalities to convert landfill gas (carbon dioxide and methane) into energy, fuel, and useful products.</a:t>
            </a:r>
          </a:p>
          <a:p>
            <a:pPr>
              <a:lnSpc>
                <a:spcPts val="1631"/>
              </a:lnSpc>
              <a:spcBef>
                <a:spcPct val="0"/>
              </a:spcBef>
            </a:pPr>
            <a:endParaRPr lang="en-US" sz="1599" spc="52" dirty="0">
              <a:solidFill>
                <a:srgbClr val="000000"/>
              </a:solidFill>
              <a:latin typeface="Roboto"/>
            </a:endParaRPr>
          </a:p>
          <a:p>
            <a:pPr>
              <a:lnSpc>
                <a:spcPts val="1631"/>
              </a:lnSpc>
              <a:spcBef>
                <a:spcPct val="0"/>
              </a:spcBef>
            </a:pPr>
            <a:r>
              <a:rPr lang="en-US" sz="1599" spc="52" dirty="0">
                <a:solidFill>
                  <a:srgbClr val="000000"/>
                </a:solidFill>
                <a:latin typeface="Roboto"/>
              </a:rPr>
              <a:t>Industry Involvement</a:t>
            </a:r>
          </a:p>
          <a:p>
            <a:pPr marL="345439" lvl="1" indent="-172720">
              <a:lnSpc>
                <a:spcPts val="1631"/>
              </a:lnSpc>
              <a:spcBef>
                <a:spcPct val="0"/>
              </a:spcBef>
              <a:buFont typeface="Arial"/>
              <a:buChar char="•"/>
            </a:pPr>
            <a:r>
              <a:rPr lang="en-US" sz="1599" spc="52" dirty="0">
                <a:solidFill>
                  <a:srgbClr val="000000"/>
                </a:solidFill>
                <a:latin typeface="Roboto"/>
              </a:rPr>
              <a:t>­Past Board Member of the American Biogas Council (2020-2024)</a:t>
            </a:r>
          </a:p>
          <a:p>
            <a:pPr marL="345439" lvl="1" indent="-172720">
              <a:lnSpc>
                <a:spcPts val="1631"/>
              </a:lnSpc>
              <a:buFont typeface="Arial"/>
              <a:buChar char="•"/>
            </a:pPr>
            <a:r>
              <a:rPr lang="en-US" sz="1599" spc="52" dirty="0">
                <a:solidFill>
                  <a:srgbClr val="000000"/>
                </a:solidFill>
                <a:latin typeface="Roboto"/>
              </a:rPr>
              <a:t>Current Board Member of the Alternative Fuels &amp; Chemicals Coalition (2020-Present)</a:t>
            </a:r>
          </a:p>
        </p:txBody>
      </p:sp>
      <p:sp>
        <p:nvSpPr>
          <p:cNvPr id="102" name="TextBox 21">
            <a:extLst>
              <a:ext uri="{FF2B5EF4-FFF2-40B4-BE49-F238E27FC236}">
                <a16:creationId xmlns:a16="http://schemas.microsoft.com/office/drawing/2014/main" id="{5AA0F341-47B9-B0FB-3C36-0F856B026BB5}"/>
              </a:ext>
            </a:extLst>
          </p:cNvPr>
          <p:cNvSpPr txBox="1"/>
          <p:nvPr/>
        </p:nvSpPr>
        <p:spPr>
          <a:xfrm>
            <a:off x="5097209" y="1581603"/>
            <a:ext cx="10437380" cy="1070806"/>
          </a:xfrm>
          <a:prstGeom prst="rect">
            <a:avLst/>
          </a:prstGeom>
        </p:spPr>
        <p:txBody>
          <a:bodyPr lIns="0" tIns="0" rIns="0" bIns="0" rtlCol="0" anchor="t">
            <a:spAutoFit/>
          </a:bodyPr>
          <a:lstStyle/>
          <a:p>
            <a:pPr marL="0" lvl="0" indent="0">
              <a:lnSpc>
                <a:spcPts val="10173"/>
              </a:lnSpc>
              <a:spcBef>
                <a:spcPct val="0"/>
              </a:spcBef>
            </a:pPr>
            <a:r>
              <a:rPr lang="en-US" sz="2800" spc="258" dirty="0">
                <a:solidFill>
                  <a:srgbClr val="4F9C40"/>
                </a:solidFill>
                <a:latin typeface="Roboto Condensed Bold"/>
              </a:rPr>
              <a:t>MAX VERNIER</a:t>
            </a:r>
          </a:p>
        </p:txBody>
      </p:sp>
      <p:sp>
        <p:nvSpPr>
          <p:cNvPr id="103" name="TextBox 22">
            <a:extLst>
              <a:ext uri="{FF2B5EF4-FFF2-40B4-BE49-F238E27FC236}">
                <a16:creationId xmlns:a16="http://schemas.microsoft.com/office/drawing/2014/main" id="{DB36AC20-8330-8E13-6D9D-5CD5F212D736}"/>
              </a:ext>
            </a:extLst>
          </p:cNvPr>
          <p:cNvSpPr txBox="1"/>
          <p:nvPr/>
        </p:nvSpPr>
        <p:spPr>
          <a:xfrm>
            <a:off x="5097209" y="2655616"/>
            <a:ext cx="11611974" cy="532197"/>
          </a:xfrm>
          <a:prstGeom prst="rect">
            <a:avLst/>
          </a:prstGeom>
        </p:spPr>
        <p:txBody>
          <a:bodyPr lIns="0" tIns="0" rIns="0" bIns="0" rtlCol="0" anchor="t">
            <a:spAutoFit/>
          </a:bodyPr>
          <a:lstStyle/>
          <a:p>
            <a:pPr marL="0" lvl="0" indent="0">
              <a:lnSpc>
                <a:spcPts val="4621"/>
              </a:lnSpc>
              <a:spcBef>
                <a:spcPct val="0"/>
              </a:spcBef>
            </a:pPr>
            <a:r>
              <a:rPr lang="en-US" sz="2800" spc="117" dirty="0">
                <a:solidFill>
                  <a:srgbClr val="001C55"/>
                </a:solidFill>
                <a:latin typeface="Roboto Condensed Bold"/>
              </a:rPr>
              <a:t>Managing Partner</a:t>
            </a:r>
          </a:p>
        </p:txBody>
      </p:sp>
      <p:sp>
        <p:nvSpPr>
          <p:cNvPr id="104" name="TextBox 23">
            <a:extLst>
              <a:ext uri="{FF2B5EF4-FFF2-40B4-BE49-F238E27FC236}">
                <a16:creationId xmlns:a16="http://schemas.microsoft.com/office/drawing/2014/main" id="{A703EF3A-9CA4-2478-F641-C83AA9E56E20}"/>
              </a:ext>
            </a:extLst>
          </p:cNvPr>
          <p:cNvSpPr txBox="1"/>
          <p:nvPr/>
        </p:nvSpPr>
        <p:spPr>
          <a:xfrm>
            <a:off x="2691052" y="4912436"/>
            <a:ext cx="3446468" cy="1027176"/>
          </a:xfrm>
          <a:prstGeom prst="rect">
            <a:avLst/>
          </a:prstGeom>
        </p:spPr>
        <p:txBody>
          <a:bodyPr lIns="0" tIns="0" rIns="0" bIns="0" rtlCol="0" anchor="t">
            <a:spAutoFit/>
          </a:bodyPr>
          <a:lstStyle/>
          <a:p>
            <a:pPr>
              <a:lnSpc>
                <a:spcPts val="1631"/>
              </a:lnSpc>
              <a:spcBef>
                <a:spcPct val="0"/>
              </a:spcBef>
            </a:pPr>
            <a:r>
              <a:rPr lang="en-US" sz="1599" spc="52">
                <a:solidFill>
                  <a:srgbClr val="000000"/>
                </a:solidFill>
                <a:latin typeface="Roboto"/>
              </a:rPr>
              <a:t>Wilmington, NC</a:t>
            </a:r>
          </a:p>
          <a:p>
            <a:pPr>
              <a:lnSpc>
                <a:spcPts val="1631"/>
              </a:lnSpc>
              <a:spcBef>
                <a:spcPct val="0"/>
              </a:spcBef>
            </a:pPr>
            <a:endParaRPr lang="en-US" sz="1599" spc="52">
              <a:solidFill>
                <a:srgbClr val="000000"/>
              </a:solidFill>
              <a:latin typeface="Roboto"/>
            </a:endParaRPr>
          </a:p>
          <a:p>
            <a:pPr>
              <a:lnSpc>
                <a:spcPts val="1631"/>
              </a:lnSpc>
              <a:spcBef>
                <a:spcPct val="0"/>
              </a:spcBef>
            </a:pPr>
            <a:r>
              <a:rPr lang="en-US" sz="1599" spc="52">
                <a:solidFill>
                  <a:srgbClr val="000000"/>
                </a:solidFill>
                <a:latin typeface="Roboto"/>
              </a:rPr>
              <a:t>+ 1 (734) 751.8544</a:t>
            </a:r>
          </a:p>
          <a:p>
            <a:pPr>
              <a:lnSpc>
                <a:spcPts val="1631"/>
              </a:lnSpc>
              <a:spcBef>
                <a:spcPct val="0"/>
              </a:spcBef>
            </a:pPr>
            <a:endParaRPr lang="en-US" sz="1599" spc="52">
              <a:solidFill>
                <a:srgbClr val="000000"/>
              </a:solidFill>
              <a:latin typeface="Roboto"/>
            </a:endParaRPr>
          </a:p>
          <a:p>
            <a:pPr>
              <a:lnSpc>
                <a:spcPts val="1631"/>
              </a:lnSpc>
              <a:spcBef>
                <a:spcPct val="0"/>
              </a:spcBef>
            </a:pPr>
            <a:r>
              <a:rPr lang="en-US" sz="1599" spc="52">
                <a:solidFill>
                  <a:srgbClr val="000000"/>
                </a:solidFill>
                <a:latin typeface="Roboto"/>
              </a:rPr>
              <a:t>maxvernier@virentisadvisors.com</a:t>
            </a:r>
          </a:p>
        </p:txBody>
      </p:sp>
      <p:sp>
        <p:nvSpPr>
          <p:cNvPr id="105" name="TextBox 24">
            <a:extLst>
              <a:ext uri="{FF2B5EF4-FFF2-40B4-BE49-F238E27FC236}">
                <a16:creationId xmlns:a16="http://schemas.microsoft.com/office/drawing/2014/main" id="{A8A21EF1-BB7F-7C96-7F01-985D8ACCA911}"/>
              </a:ext>
            </a:extLst>
          </p:cNvPr>
          <p:cNvSpPr txBox="1"/>
          <p:nvPr/>
        </p:nvSpPr>
        <p:spPr>
          <a:xfrm>
            <a:off x="2443437" y="7240404"/>
            <a:ext cx="3177575" cy="427101"/>
          </a:xfrm>
          <a:prstGeom prst="rect">
            <a:avLst/>
          </a:prstGeom>
        </p:spPr>
        <p:txBody>
          <a:bodyPr lIns="0" tIns="0" rIns="0" bIns="0" rtlCol="0" anchor="t">
            <a:spAutoFit/>
          </a:bodyPr>
          <a:lstStyle/>
          <a:p>
            <a:pPr>
              <a:lnSpc>
                <a:spcPts val="1631"/>
              </a:lnSpc>
              <a:spcBef>
                <a:spcPct val="0"/>
              </a:spcBef>
            </a:pPr>
            <a:r>
              <a:rPr lang="en-US" sz="1599" spc="52">
                <a:solidFill>
                  <a:srgbClr val="000000"/>
                </a:solidFill>
                <a:latin typeface="Roboto Bold"/>
              </a:rPr>
              <a:t>Bachelor of Arts in Economics</a:t>
            </a:r>
          </a:p>
          <a:p>
            <a:pPr>
              <a:lnSpc>
                <a:spcPts val="1631"/>
              </a:lnSpc>
              <a:spcBef>
                <a:spcPct val="0"/>
              </a:spcBef>
            </a:pPr>
            <a:r>
              <a:rPr lang="en-US" sz="1599" spc="52">
                <a:solidFill>
                  <a:srgbClr val="000000"/>
                </a:solidFill>
                <a:latin typeface="Roboto"/>
              </a:rPr>
              <a:t>Washington &amp; Lee University</a:t>
            </a:r>
          </a:p>
        </p:txBody>
      </p:sp>
      <p:sp>
        <p:nvSpPr>
          <p:cNvPr id="106" name="TextBox 25">
            <a:extLst>
              <a:ext uri="{FF2B5EF4-FFF2-40B4-BE49-F238E27FC236}">
                <a16:creationId xmlns:a16="http://schemas.microsoft.com/office/drawing/2014/main" id="{42C6BF28-AE5C-D5CB-43A8-2432D4CD1FD6}"/>
              </a:ext>
            </a:extLst>
          </p:cNvPr>
          <p:cNvSpPr txBox="1"/>
          <p:nvPr/>
        </p:nvSpPr>
        <p:spPr>
          <a:xfrm>
            <a:off x="2443437" y="6592127"/>
            <a:ext cx="1588787" cy="421386"/>
          </a:xfrm>
          <a:prstGeom prst="rect">
            <a:avLst/>
          </a:prstGeom>
        </p:spPr>
        <p:txBody>
          <a:bodyPr lIns="0" tIns="0" rIns="0" bIns="0" rtlCol="0" anchor="t">
            <a:spAutoFit/>
          </a:bodyPr>
          <a:lstStyle/>
          <a:p>
            <a:pPr marL="0" lvl="0" indent="0">
              <a:lnSpc>
                <a:spcPts val="3311"/>
              </a:lnSpc>
              <a:spcBef>
                <a:spcPct val="0"/>
              </a:spcBef>
            </a:pPr>
            <a:r>
              <a:rPr lang="en-US" sz="2400" spc="84">
                <a:solidFill>
                  <a:srgbClr val="FFFFFF"/>
                </a:solidFill>
                <a:latin typeface="Roboto Condensed Bold"/>
              </a:rPr>
              <a:t>Education</a:t>
            </a:r>
          </a:p>
        </p:txBody>
      </p:sp>
      <p:sp>
        <p:nvSpPr>
          <p:cNvPr id="107" name="TextBox 26">
            <a:extLst>
              <a:ext uri="{FF2B5EF4-FFF2-40B4-BE49-F238E27FC236}">
                <a16:creationId xmlns:a16="http://schemas.microsoft.com/office/drawing/2014/main" id="{F23A4983-A734-9BBA-41C3-9E01D6F5ADDD}"/>
              </a:ext>
            </a:extLst>
          </p:cNvPr>
          <p:cNvSpPr txBox="1"/>
          <p:nvPr/>
        </p:nvSpPr>
        <p:spPr>
          <a:xfrm>
            <a:off x="2443437" y="4281452"/>
            <a:ext cx="1588787" cy="421386"/>
          </a:xfrm>
          <a:prstGeom prst="rect">
            <a:avLst/>
          </a:prstGeom>
        </p:spPr>
        <p:txBody>
          <a:bodyPr lIns="0" tIns="0" rIns="0" bIns="0" rtlCol="0" anchor="t">
            <a:spAutoFit/>
          </a:bodyPr>
          <a:lstStyle/>
          <a:p>
            <a:pPr marL="0" lvl="0" indent="0">
              <a:lnSpc>
                <a:spcPts val="3311"/>
              </a:lnSpc>
              <a:spcBef>
                <a:spcPct val="0"/>
              </a:spcBef>
            </a:pPr>
            <a:r>
              <a:rPr lang="en-US" sz="2400" spc="84">
                <a:solidFill>
                  <a:srgbClr val="FFFFFF"/>
                </a:solidFill>
                <a:latin typeface="Roboto Condensed Bold"/>
              </a:rPr>
              <a:t>Contact</a:t>
            </a:r>
          </a:p>
        </p:txBody>
      </p:sp>
      <p:sp>
        <p:nvSpPr>
          <p:cNvPr id="109" name="Freeform 27">
            <a:extLst>
              <a:ext uri="{FF2B5EF4-FFF2-40B4-BE49-F238E27FC236}">
                <a16:creationId xmlns:a16="http://schemas.microsoft.com/office/drawing/2014/main" id="{5BC491E2-00BE-57EE-62BB-74212917474F}"/>
              </a:ext>
            </a:extLst>
          </p:cNvPr>
          <p:cNvSpPr/>
          <p:nvPr/>
        </p:nvSpPr>
        <p:spPr>
          <a:xfrm>
            <a:off x="2313801" y="1299409"/>
            <a:ext cx="2113820" cy="2713438"/>
          </a:xfrm>
          <a:custGeom>
            <a:avLst/>
            <a:gdLst/>
            <a:ahLst/>
            <a:cxnLst/>
            <a:rect l="l" t="t" r="r" b="b"/>
            <a:pathLst>
              <a:path w="2387948" h="3343127">
                <a:moveTo>
                  <a:pt x="0" y="0"/>
                </a:moveTo>
                <a:lnTo>
                  <a:pt x="2387948" y="0"/>
                </a:lnTo>
                <a:lnTo>
                  <a:pt x="2387948" y="3343127"/>
                </a:lnTo>
                <a:lnTo>
                  <a:pt x="0" y="3343127"/>
                </a:lnTo>
                <a:lnTo>
                  <a:pt x="0" y="0"/>
                </a:lnTo>
                <a:close/>
              </a:path>
            </a:pathLst>
          </a:custGeom>
          <a:blipFill>
            <a:blip r:embed="rId8"/>
            <a:stretch>
              <a:fillRect/>
            </a:stretch>
          </a:blipFill>
          <a:ln w="57150" cap="sq">
            <a:solidFill>
              <a:srgbClr val="001C55"/>
            </a:solidFill>
            <a:prstDash val="solid"/>
            <a:miter/>
          </a:ln>
        </p:spPr>
        <p:txBody>
          <a:bodyPr/>
          <a:lstStyle/>
          <a:p>
            <a:endParaRPr lang="en-US"/>
          </a:p>
        </p:txBody>
      </p:sp>
    </p:spTree>
    <p:extLst>
      <p:ext uri="{BB962C8B-B14F-4D97-AF65-F5344CB8AC3E}">
        <p14:creationId xmlns:p14="http://schemas.microsoft.com/office/powerpoint/2010/main" val="2630921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26">
            <a:extLst>
              <a:ext uri="{FF2B5EF4-FFF2-40B4-BE49-F238E27FC236}">
                <a16:creationId xmlns:a16="http://schemas.microsoft.com/office/drawing/2014/main" id="{F23A4983-A734-9BBA-41C3-9E01D6F5ADDD}"/>
              </a:ext>
            </a:extLst>
          </p:cNvPr>
          <p:cNvSpPr txBox="1"/>
          <p:nvPr/>
        </p:nvSpPr>
        <p:spPr>
          <a:xfrm>
            <a:off x="2443437" y="4281452"/>
            <a:ext cx="1588787" cy="421386"/>
          </a:xfrm>
          <a:prstGeom prst="rect">
            <a:avLst/>
          </a:prstGeom>
        </p:spPr>
        <p:txBody>
          <a:bodyPr lIns="0" tIns="0" rIns="0" bIns="0" rtlCol="0" anchor="t">
            <a:spAutoFit/>
          </a:bodyPr>
          <a:lstStyle/>
          <a:p>
            <a:pPr marL="0" lvl="0" indent="0">
              <a:lnSpc>
                <a:spcPts val="3311"/>
              </a:lnSpc>
              <a:spcBef>
                <a:spcPct val="0"/>
              </a:spcBef>
            </a:pPr>
            <a:r>
              <a:rPr lang="en-US" sz="2400" spc="84">
                <a:solidFill>
                  <a:srgbClr val="FFFFFF"/>
                </a:solidFill>
                <a:latin typeface="Roboto Condensed Bold"/>
              </a:rPr>
              <a:t>Contact</a:t>
            </a:r>
          </a:p>
        </p:txBody>
      </p:sp>
      <p:grpSp>
        <p:nvGrpSpPr>
          <p:cNvPr id="29" name="Group 2">
            <a:extLst>
              <a:ext uri="{FF2B5EF4-FFF2-40B4-BE49-F238E27FC236}">
                <a16:creationId xmlns:a16="http://schemas.microsoft.com/office/drawing/2014/main" id="{262B0F60-11C6-6C1B-920D-BCE7E6A8F7DA}"/>
              </a:ext>
            </a:extLst>
          </p:cNvPr>
          <p:cNvGrpSpPr/>
          <p:nvPr/>
        </p:nvGrpSpPr>
        <p:grpSpPr>
          <a:xfrm>
            <a:off x="1927500" y="1090267"/>
            <a:ext cx="14432999" cy="7759287"/>
            <a:chOff x="0" y="0"/>
            <a:chExt cx="3801284" cy="2043598"/>
          </a:xfrm>
        </p:grpSpPr>
        <p:sp>
          <p:nvSpPr>
            <p:cNvPr id="30" name="Freeform 3">
              <a:extLst>
                <a:ext uri="{FF2B5EF4-FFF2-40B4-BE49-F238E27FC236}">
                  <a16:creationId xmlns:a16="http://schemas.microsoft.com/office/drawing/2014/main" id="{F2367CEC-F974-6315-F0D0-2556B2A0190E}"/>
                </a:ext>
              </a:extLst>
            </p:cNvPr>
            <p:cNvSpPr/>
            <p:nvPr/>
          </p:nvSpPr>
          <p:spPr>
            <a:xfrm>
              <a:off x="0" y="0"/>
              <a:ext cx="3801283" cy="2043598"/>
            </a:xfrm>
            <a:custGeom>
              <a:avLst/>
              <a:gdLst/>
              <a:ahLst/>
              <a:cxnLst/>
              <a:rect l="l" t="t" r="r" b="b"/>
              <a:pathLst>
                <a:path w="3801283" h="2043598">
                  <a:moveTo>
                    <a:pt x="13947" y="0"/>
                  </a:moveTo>
                  <a:lnTo>
                    <a:pt x="3787337" y="0"/>
                  </a:lnTo>
                  <a:cubicBezTo>
                    <a:pt x="3791036" y="0"/>
                    <a:pt x="3794583" y="1469"/>
                    <a:pt x="3797198" y="4085"/>
                  </a:cubicBezTo>
                  <a:cubicBezTo>
                    <a:pt x="3799814" y="6700"/>
                    <a:pt x="3801283" y="10248"/>
                    <a:pt x="3801283" y="13947"/>
                  </a:cubicBezTo>
                  <a:lnTo>
                    <a:pt x="3801283" y="2029652"/>
                  </a:lnTo>
                  <a:cubicBezTo>
                    <a:pt x="3801283" y="2033350"/>
                    <a:pt x="3799814" y="2036898"/>
                    <a:pt x="3797198" y="2039513"/>
                  </a:cubicBezTo>
                  <a:cubicBezTo>
                    <a:pt x="3794583" y="2042129"/>
                    <a:pt x="3791036" y="2043598"/>
                    <a:pt x="3787337" y="2043598"/>
                  </a:cubicBezTo>
                  <a:lnTo>
                    <a:pt x="13947" y="2043598"/>
                  </a:lnTo>
                  <a:cubicBezTo>
                    <a:pt x="10248" y="2043598"/>
                    <a:pt x="6700" y="2042129"/>
                    <a:pt x="4085" y="2039513"/>
                  </a:cubicBezTo>
                  <a:cubicBezTo>
                    <a:pt x="1469" y="2036898"/>
                    <a:pt x="0" y="2033350"/>
                    <a:pt x="0" y="2029652"/>
                  </a:cubicBezTo>
                  <a:lnTo>
                    <a:pt x="0" y="13947"/>
                  </a:lnTo>
                  <a:cubicBezTo>
                    <a:pt x="0" y="10248"/>
                    <a:pt x="1469" y="6700"/>
                    <a:pt x="4085" y="4085"/>
                  </a:cubicBezTo>
                  <a:cubicBezTo>
                    <a:pt x="6700" y="1469"/>
                    <a:pt x="10248" y="0"/>
                    <a:pt x="13947" y="0"/>
                  </a:cubicBezTo>
                  <a:close/>
                </a:path>
              </a:pathLst>
            </a:custGeom>
            <a:solidFill>
              <a:srgbClr val="FFFFFF">
                <a:alpha val="58824"/>
              </a:srgbClr>
            </a:solidFill>
            <a:ln w="38100" cap="rnd">
              <a:solidFill>
                <a:srgbClr val="001C55">
                  <a:alpha val="58824"/>
                </a:srgbClr>
              </a:solidFill>
              <a:prstDash val="solid"/>
              <a:round/>
            </a:ln>
          </p:spPr>
          <p:txBody>
            <a:bodyPr/>
            <a:lstStyle/>
            <a:p>
              <a:endParaRPr lang="en-US"/>
            </a:p>
          </p:txBody>
        </p:sp>
        <p:sp>
          <p:nvSpPr>
            <p:cNvPr id="31" name="TextBox 4">
              <a:extLst>
                <a:ext uri="{FF2B5EF4-FFF2-40B4-BE49-F238E27FC236}">
                  <a16:creationId xmlns:a16="http://schemas.microsoft.com/office/drawing/2014/main" id="{0E3DA81E-87C0-D19D-531D-31D2952F4660}"/>
                </a:ext>
              </a:extLst>
            </p:cNvPr>
            <p:cNvSpPr txBox="1"/>
            <p:nvPr/>
          </p:nvSpPr>
          <p:spPr>
            <a:xfrm>
              <a:off x="0" y="-19050"/>
              <a:ext cx="3801284" cy="2062648"/>
            </a:xfrm>
            <a:prstGeom prst="rect">
              <a:avLst/>
            </a:prstGeom>
          </p:spPr>
          <p:txBody>
            <a:bodyPr lIns="50800" tIns="50800" rIns="50800" bIns="50800" rtlCol="0" anchor="ctr"/>
            <a:lstStyle/>
            <a:p>
              <a:pPr algn="ctr">
                <a:lnSpc>
                  <a:spcPts val="2859"/>
                </a:lnSpc>
              </a:pPr>
              <a:endParaRPr/>
            </a:p>
          </p:txBody>
        </p:sp>
      </p:grpSp>
      <p:grpSp>
        <p:nvGrpSpPr>
          <p:cNvPr id="32" name="Group 5">
            <a:extLst>
              <a:ext uri="{FF2B5EF4-FFF2-40B4-BE49-F238E27FC236}">
                <a16:creationId xmlns:a16="http://schemas.microsoft.com/office/drawing/2014/main" id="{82A90C2E-2326-6AB7-BF13-C24C413068EC}"/>
              </a:ext>
            </a:extLst>
          </p:cNvPr>
          <p:cNvGrpSpPr/>
          <p:nvPr/>
        </p:nvGrpSpPr>
        <p:grpSpPr>
          <a:xfrm>
            <a:off x="2138637" y="4111125"/>
            <a:ext cx="4246984" cy="2065489"/>
            <a:chOff x="0" y="0"/>
            <a:chExt cx="1118547" cy="543997"/>
          </a:xfrm>
        </p:grpSpPr>
        <p:sp>
          <p:nvSpPr>
            <p:cNvPr id="33" name="Freeform 6">
              <a:extLst>
                <a:ext uri="{FF2B5EF4-FFF2-40B4-BE49-F238E27FC236}">
                  <a16:creationId xmlns:a16="http://schemas.microsoft.com/office/drawing/2014/main" id="{E0ECE6F6-A35A-33D7-F586-61FDA2DD832D}"/>
                </a:ext>
              </a:extLst>
            </p:cNvPr>
            <p:cNvSpPr/>
            <p:nvPr/>
          </p:nvSpPr>
          <p:spPr>
            <a:xfrm>
              <a:off x="0" y="0"/>
              <a:ext cx="1118547" cy="543997"/>
            </a:xfrm>
            <a:custGeom>
              <a:avLst/>
              <a:gdLst/>
              <a:ahLst/>
              <a:cxnLst/>
              <a:rect l="l" t="t" r="r" b="b"/>
              <a:pathLst>
                <a:path w="1118547" h="543997">
                  <a:moveTo>
                    <a:pt x="47396" y="0"/>
                  </a:moveTo>
                  <a:lnTo>
                    <a:pt x="1071151" y="0"/>
                  </a:lnTo>
                  <a:cubicBezTo>
                    <a:pt x="1097327" y="0"/>
                    <a:pt x="1118547" y="21220"/>
                    <a:pt x="1118547" y="47396"/>
                  </a:cubicBezTo>
                  <a:lnTo>
                    <a:pt x="1118547" y="496601"/>
                  </a:lnTo>
                  <a:cubicBezTo>
                    <a:pt x="1118547" y="509171"/>
                    <a:pt x="1113554" y="521227"/>
                    <a:pt x="1104665" y="530115"/>
                  </a:cubicBezTo>
                  <a:cubicBezTo>
                    <a:pt x="1095777" y="539004"/>
                    <a:pt x="1083722" y="543997"/>
                    <a:pt x="1071151" y="543997"/>
                  </a:cubicBezTo>
                  <a:lnTo>
                    <a:pt x="47396" y="543997"/>
                  </a:lnTo>
                  <a:cubicBezTo>
                    <a:pt x="21220" y="543997"/>
                    <a:pt x="0" y="522777"/>
                    <a:pt x="0" y="496601"/>
                  </a:cubicBezTo>
                  <a:lnTo>
                    <a:pt x="0" y="47396"/>
                  </a:lnTo>
                  <a:cubicBezTo>
                    <a:pt x="0" y="21220"/>
                    <a:pt x="21220" y="0"/>
                    <a:pt x="47396" y="0"/>
                  </a:cubicBezTo>
                  <a:close/>
                </a:path>
              </a:pathLst>
            </a:custGeom>
            <a:solidFill>
              <a:srgbClr val="FFFFFF">
                <a:alpha val="58824"/>
              </a:srgbClr>
            </a:solidFill>
            <a:ln w="38100" cap="rnd">
              <a:solidFill>
                <a:srgbClr val="001C55">
                  <a:alpha val="58824"/>
                </a:srgbClr>
              </a:solidFill>
              <a:prstDash val="solid"/>
              <a:round/>
            </a:ln>
          </p:spPr>
          <p:txBody>
            <a:bodyPr/>
            <a:lstStyle/>
            <a:p>
              <a:endParaRPr lang="en-US"/>
            </a:p>
          </p:txBody>
        </p:sp>
        <p:sp>
          <p:nvSpPr>
            <p:cNvPr id="34" name="TextBox 7">
              <a:extLst>
                <a:ext uri="{FF2B5EF4-FFF2-40B4-BE49-F238E27FC236}">
                  <a16:creationId xmlns:a16="http://schemas.microsoft.com/office/drawing/2014/main" id="{3096ACA4-5DAD-4858-E4E0-D0CB043F478F}"/>
                </a:ext>
              </a:extLst>
            </p:cNvPr>
            <p:cNvSpPr txBox="1"/>
            <p:nvPr/>
          </p:nvSpPr>
          <p:spPr>
            <a:xfrm>
              <a:off x="0" y="-19050"/>
              <a:ext cx="1118547" cy="563047"/>
            </a:xfrm>
            <a:prstGeom prst="rect">
              <a:avLst/>
            </a:prstGeom>
          </p:spPr>
          <p:txBody>
            <a:bodyPr lIns="50800" tIns="50800" rIns="50800" bIns="50800" rtlCol="0" anchor="ctr"/>
            <a:lstStyle/>
            <a:p>
              <a:pPr algn="ctr">
                <a:lnSpc>
                  <a:spcPts val="2859"/>
                </a:lnSpc>
              </a:pPr>
              <a:endParaRPr/>
            </a:p>
          </p:txBody>
        </p:sp>
      </p:grpSp>
      <p:grpSp>
        <p:nvGrpSpPr>
          <p:cNvPr id="35" name="Group 8">
            <a:extLst>
              <a:ext uri="{FF2B5EF4-FFF2-40B4-BE49-F238E27FC236}">
                <a16:creationId xmlns:a16="http://schemas.microsoft.com/office/drawing/2014/main" id="{6D9C1855-D8FD-4226-777D-5CE37A2C84CA}"/>
              </a:ext>
            </a:extLst>
          </p:cNvPr>
          <p:cNvGrpSpPr/>
          <p:nvPr/>
        </p:nvGrpSpPr>
        <p:grpSpPr>
          <a:xfrm>
            <a:off x="2176737" y="4338602"/>
            <a:ext cx="4170784" cy="374331"/>
            <a:chOff x="0" y="0"/>
            <a:chExt cx="1098478" cy="98589"/>
          </a:xfrm>
        </p:grpSpPr>
        <p:sp>
          <p:nvSpPr>
            <p:cNvPr id="36" name="Freeform 9">
              <a:extLst>
                <a:ext uri="{FF2B5EF4-FFF2-40B4-BE49-F238E27FC236}">
                  <a16:creationId xmlns:a16="http://schemas.microsoft.com/office/drawing/2014/main" id="{548FFE97-38CF-6490-1582-12A0E36AD78F}"/>
                </a:ext>
              </a:extLst>
            </p:cNvPr>
            <p:cNvSpPr/>
            <p:nvPr/>
          </p:nvSpPr>
          <p:spPr>
            <a:xfrm>
              <a:off x="0" y="0"/>
              <a:ext cx="1098478" cy="98589"/>
            </a:xfrm>
            <a:custGeom>
              <a:avLst/>
              <a:gdLst/>
              <a:ahLst/>
              <a:cxnLst/>
              <a:rect l="l" t="t" r="r" b="b"/>
              <a:pathLst>
                <a:path w="1098478" h="98589">
                  <a:moveTo>
                    <a:pt x="0" y="0"/>
                  </a:moveTo>
                  <a:lnTo>
                    <a:pt x="1098478" y="0"/>
                  </a:lnTo>
                  <a:lnTo>
                    <a:pt x="1098478" y="98589"/>
                  </a:lnTo>
                  <a:lnTo>
                    <a:pt x="0" y="98589"/>
                  </a:lnTo>
                  <a:close/>
                </a:path>
              </a:pathLst>
            </a:custGeom>
            <a:solidFill>
              <a:srgbClr val="4F9C40"/>
            </a:solidFill>
          </p:spPr>
          <p:txBody>
            <a:bodyPr/>
            <a:lstStyle/>
            <a:p>
              <a:endParaRPr lang="en-US"/>
            </a:p>
          </p:txBody>
        </p:sp>
        <p:sp>
          <p:nvSpPr>
            <p:cNvPr id="37" name="TextBox 10">
              <a:extLst>
                <a:ext uri="{FF2B5EF4-FFF2-40B4-BE49-F238E27FC236}">
                  <a16:creationId xmlns:a16="http://schemas.microsoft.com/office/drawing/2014/main" id="{D1D7331B-C6B5-0EF7-1BE1-1C32A3387729}"/>
                </a:ext>
              </a:extLst>
            </p:cNvPr>
            <p:cNvSpPr txBox="1"/>
            <p:nvPr/>
          </p:nvSpPr>
          <p:spPr>
            <a:xfrm>
              <a:off x="0" y="19050"/>
              <a:ext cx="1098478" cy="79539"/>
            </a:xfrm>
            <a:prstGeom prst="rect">
              <a:avLst/>
            </a:prstGeom>
          </p:spPr>
          <p:txBody>
            <a:bodyPr lIns="50800" tIns="50800" rIns="50800" bIns="50800" rtlCol="0" anchor="ctr"/>
            <a:lstStyle/>
            <a:p>
              <a:pPr algn="ctr">
                <a:lnSpc>
                  <a:spcPts val="2039"/>
                </a:lnSpc>
              </a:pPr>
              <a:endParaRPr/>
            </a:p>
          </p:txBody>
        </p:sp>
      </p:grpSp>
      <p:grpSp>
        <p:nvGrpSpPr>
          <p:cNvPr id="38" name="Group 11">
            <a:extLst>
              <a:ext uri="{FF2B5EF4-FFF2-40B4-BE49-F238E27FC236}">
                <a16:creationId xmlns:a16="http://schemas.microsoft.com/office/drawing/2014/main" id="{603F936F-F538-8FB7-E558-1269EADCDC1F}"/>
              </a:ext>
            </a:extLst>
          </p:cNvPr>
          <p:cNvGrpSpPr/>
          <p:nvPr/>
        </p:nvGrpSpPr>
        <p:grpSpPr>
          <a:xfrm>
            <a:off x="2138637" y="6371002"/>
            <a:ext cx="4246984" cy="2299837"/>
            <a:chOff x="0" y="0"/>
            <a:chExt cx="1118547" cy="605718"/>
          </a:xfrm>
        </p:grpSpPr>
        <p:sp>
          <p:nvSpPr>
            <p:cNvPr id="39" name="Freeform 12">
              <a:extLst>
                <a:ext uri="{FF2B5EF4-FFF2-40B4-BE49-F238E27FC236}">
                  <a16:creationId xmlns:a16="http://schemas.microsoft.com/office/drawing/2014/main" id="{B7513610-A3A5-3E14-7928-2ACB7B495EB7}"/>
                </a:ext>
              </a:extLst>
            </p:cNvPr>
            <p:cNvSpPr/>
            <p:nvPr/>
          </p:nvSpPr>
          <p:spPr>
            <a:xfrm>
              <a:off x="0" y="0"/>
              <a:ext cx="1118547" cy="605718"/>
            </a:xfrm>
            <a:custGeom>
              <a:avLst/>
              <a:gdLst/>
              <a:ahLst/>
              <a:cxnLst/>
              <a:rect l="l" t="t" r="r" b="b"/>
              <a:pathLst>
                <a:path w="1118547" h="605718">
                  <a:moveTo>
                    <a:pt x="47396" y="0"/>
                  </a:moveTo>
                  <a:lnTo>
                    <a:pt x="1071151" y="0"/>
                  </a:lnTo>
                  <a:cubicBezTo>
                    <a:pt x="1097327" y="0"/>
                    <a:pt x="1118547" y="21220"/>
                    <a:pt x="1118547" y="47396"/>
                  </a:cubicBezTo>
                  <a:lnTo>
                    <a:pt x="1118547" y="558323"/>
                  </a:lnTo>
                  <a:cubicBezTo>
                    <a:pt x="1118547" y="570893"/>
                    <a:pt x="1113554" y="582948"/>
                    <a:pt x="1104665" y="591837"/>
                  </a:cubicBezTo>
                  <a:cubicBezTo>
                    <a:pt x="1095777" y="600725"/>
                    <a:pt x="1083722" y="605718"/>
                    <a:pt x="1071151" y="605718"/>
                  </a:cubicBezTo>
                  <a:lnTo>
                    <a:pt x="47396" y="605718"/>
                  </a:lnTo>
                  <a:cubicBezTo>
                    <a:pt x="21220" y="605718"/>
                    <a:pt x="0" y="584499"/>
                    <a:pt x="0" y="558323"/>
                  </a:cubicBezTo>
                  <a:lnTo>
                    <a:pt x="0" y="47396"/>
                  </a:lnTo>
                  <a:cubicBezTo>
                    <a:pt x="0" y="21220"/>
                    <a:pt x="21220" y="0"/>
                    <a:pt x="47396" y="0"/>
                  </a:cubicBezTo>
                  <a:close/>
                </a:path>
              </a:pathLst>
            </a:custGeom>
            <a:solidFill>
              <a:srgbClr val="FFFFFF">
                <a:alpha val="58824"/>
              </a:srgbClr>
            </a:solidFill>
            <a:ln w="38100" cap="rnd">
              <a:solidFill>
                <a:srgbClr val="001C55">
                  <a:alpha val="58824"/>
                </a:srgbClr>
              </a:solidFill>
              <a:prstDash val="solid"/>
              <a:round/>
            </a:ln>
          </p:spPr>
          <p:txBody>
            <a:bodyPr/>
            <a:lstStyle/>
            <a:p>
              <a:endParaRPr lang="en-US"/>
            </a:p>
          </p:txBody>
        </p:sp>
        <p:sp>
          <p:nvSpPr>
            <p:cNvPr id="40" name="TextBox 13">
              <a:extLst>
                <a:ext uri="{FF2B5EF4-FFF2-40B4-BE49-F238E27FC236}">
                  <a16:creationId xmlns:a16="http://schemas.microsoft.com/office/drawing/2014/main" id="{30D9844C-3278-95D2-742D-B7EC91B4D0B5}"/>
                </a:ext>
              </a:extLst>
            </p:cNvPr>
            <p:cNvSpPr txBox="1"/>
            <p:nvPr/>
          </p:nvSpPr>
          <p:spPr>
            <a:xfrm>
              <a:off x="0" y="-19050"/>
              <a:ext cx="1118547" cy="624768"/>
            </a:xfrm>
            <a:prstGeom prst="rect">
              <a:avLst/>
            </a:prstGeom>
          </p:spPr>
          <p:txBody>
            <a:bodyPr lIns="50800" tIns="50800" rIns="50800" bIns="50800" rtlCol="0" anchor="ctr"/>
            <a:lstStyle/>
            <a:p>
              <a:pPr algn="ctr">
                <a:lnSpc>
                  <a:spcPts val="2859"/>
                </a:lnSpc>
              </a:pPr>
              <a:endParaRPr/>
            </a:p>
          </p:txBody>
        </p:sp>
      </p:grpSp>
      <p:sp>
        <p:nvSpPr>
          <p:cNvPr id="41" name="Freeform 14">
            <a:extLst>
              <a:ext uri="{FF2B5EF4-FFF2-40B4-BE49-F238E27FC236}">
                <a16:creationId xmlns:a16="http://schemas.microsoft.com/office/drawing/2014/main" id="{3B0CDAAB-6ECD-AD97-6162-214EE2E7E576}"/>
              </a:ext>
            </a:extLst>
          </p:cNvPr>
          <p:cNvSpPr/>
          <p:nvPr/>
        </p:nvSpPr>
        <p:spPr>
          <a:xfrm>
            <a:off x="2300562" y="4889039"/>
            <a:ext cx="266665" cy="266665"/>
          </a:xfrm>
          <a:custGeom>
            <a:avLst/>
            <a:gdLst/>
            <a:ahLst/>
            <a:cxnLst/>
            <a:rect l="l" t="t" r="r" b="b"/>
            <a:pathLst>
              <a:path w="266665" h="266665">
                <a:moveTo>
                  <a:pt x="0" y="0"/>
                </a:moveTo>
                <a:lnTo>
                  <a:pt x="266665" y="0"/>
                </a:lnTo>
                <a:lnTo>
                  <a:pt x="266665" y="266665"/>
                </a:lnTo>
                <a:lnTo>
                  <a:pt x="0" y="2666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2" name="Freeform 15">
            <a:extLst>
              <a:ext uri="{FF2B5EF4-FFF2-40B4-BE49-F238E27FC236}">
                <a16:creationId xmlns:a16="http://schemas.microsoft.com/office/drawing/2014/main" id="{CB64D120-3C04-69BA-A232-1A4D215A7EE9}"/>
              </a:ext>
            </a:extLst>
          </p:cNvPr>
          <p:cNvSpPr/>
          <p:nvPr/>
        </p:nvSpPr>
        <p:spPr>
          <a:xfrm>
            <a:off x="2300562" y="5287929"/>
            <a:ext cx="266665" cy="266665"/>
          </a:xfrm>
          <a:custGeom>
            <a:avLst/>
            <a:gdLst/>
            <a:ahLst/>
            <a:cxnLst/>
            <a:rect l="l" t="t" r="r" b="b"/>
            <a:pathLst>
              <a:path w="266665" h="266665">
                <a:moveTo>
                  <a:pt x="0" y="0"/>
                </a:moveTo>
                <a:lnTo>
                  <a:pt x="266665" y="0"/>
                </a:lnTo>
                <a:lnTo>
                  <a:pt x="266665" y="266665"/>
                </a:lnTo>
                <a:lnTo>
                  <a:pt x="0" y="2666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3" name="Freeform 16">
            <a:extLst>
              <a:ext uri="{FF2B5EF4-FFF2-40B4-BE49-F238E27FC236}">
                <a16:creationId xmlns:a16="http://schemas.microsoft.com/office/drawing/2014/main" id="{5A74C263-BDCD-59F9-DE53-5198FDC68D94}"/>
              </a:ext>
            </a:extLst>
          </p:cNvPr>
          <p:cNvSpPr/>
          <p:nvPr/>
        </p:nvSpPr>
        <p:spPr>
          <a:xfrm>
            <a:off x="2300562" y="5702474"/>
            <a:ext cx="266665" cy="266665"/>
          </a:xfrm>
          <a:custGeom>
            <a:avLst/>
            <a:gdLst/>
            <a:ahLst/>
            <a:cxnLst/>
            <a:rect l="l" t="t" r="r" b="b"/>
            <a:pathLst>
              <a:path w="266665" h="266665">
                <a:moveTo>
                  <a:pt x="0" y="0"/>
                </a:moveTo>
                <a:lnTo>
                  <a:pt x="266665" y="0"/>
                </a:lnTo>
                <a:lnTo>
                  <a:pt x="266665" y="266665"/>
                </a:lnTo>
                <a:lnTo>
                  <a:pt x="0" y="2666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4" name="TextBox 17">
            <a:extLst>
              <a:ext uri="{FF2B5EF4-FFF2-40B4-BE49-F238E27FC236}">
                <a16:creationId xmlns:a16="http://schemas.microsoft.com/office/drawing/2014/main" id="{B7167764-CE14-4CDB-28B5-E2D22E422DE7}"/>
              </a:ext>
            </a:extLst>
          </p:cNvPr>
          <p:cNvSpPr txBox="1"/>
          <p:nvPr/>
        </p:nvSpPr>
        <p:spPr>
          <a:xfrm>
            <a:off x="5106734" y="1581603"/>
            <a:ext cx="10437380" cy="1070806"/>
          </a:xfrm>
          <a:prstGeom prst="rect">
            <a:avLst/>
          </a:prstGeom>
        </p:spPr>
        <p:txBody>
          <a:bodyPr lIns="0" tIns="0" rIns="0" bIns="0" rtlCol="0" anchor="t">
            <a:spAutoFit/>
          </a:bodyPr>
          <a:lstStyle/>
          <a:p>
            <a:pPr marL="0" lvl="0" indent="0">
              <a:lnSpc>
                <a:spcPts val="10173"/>
              </a:lnSpc>
              <a:spcBef>
                <a:spcPct val="0"/>
              </a:spcBef>
            </a:pPr>
            <a:r>
              <a:rPr lang="en-US" sz="2800" spc="258" dirty="0">
                <a:solidFill>
                  <a:srgbClr val="4F9C40"/>
                </a:solidFill>
                <a:latin typeface="Roboto Condensed Bold"/>
              </a:rPr>
              <a:t>CHRIS BOURASSA</a:t>
            </a:r>
          </a:p>
        </p:txBody>
      </p:sp>
      <p:sp>
        <p:nvSpPr>
          <p:cNvPr id="45" name="TextBox 18">
            <a:extLst>
              <a:ext uri="{FF2B5EF4-FFF2-40B4-BE49-F238E27FC236}">
                <a16:creationId xmlns:a16="http://schemas.microsoft.com/office/drawing/2014/main" id="{7622C0B9-5FDC-80C4-6CFB-8F6E446BE7DD}"/>
              </a:ext>
            </a:extLst>
          </p:cNvPr>
          <p:cNvSpPr txBox="1"/>
          <p:nvPr/>
        </p:nvSpPr>
        <p:spPr>
          <a:xfrm>
            <a:off x="5106734" y="2655616"/>
            <a:ext cx="11611974" cy="532197"/>
          </a:xfrm>
          <a:prstGeom prst="rect">
            <a:avLst/>
          </a:prstGeom>
        </p:spPr>
        <p:txBody>
          <a:bodyPr lIns="0" tIns="0" rIns="0" bIns="0" rtlCol="0" anchor="t">
            <a:spAutoFit/>
          </a:bodyPr>
          <a:lstStyle/>
          <a:p>
            <a:pPr marL="0" lvl="0" indent="0">
              <a:lnSpc>
                <a:spcPts val="4621"/>
              </a:lnSpc>
              <a:spcBef>
                <a:spcPct val="0"/>
              </a:spcBef>
            </a:pPr>
            <a:r>
              <a:rPr lang="en-US" sz="2800" spc="117" dirty="0">
                <a:solidFill>
                  <a:srgbClr val="001C55"/>
                </a:solidFill>
                <a:latin typeface="Roboto Condensed Bold"/>
              </a:rPr>
              <a:t>Partner</a:t>
            </a:r>
          </a:p>
        </p:txBody>
      </p:sp>
      <p:sp>
        <p:nvSpPr>
          <p:cNvPr id="46" name="TextBox 19">
            <a:extLst>
              <a:ext uri="{FF2B5EF4-FFF2-40B4-BE49-F238E27FC236}">
                <a16:creationId xmlns:a16="http://schemas.microsoft.com/office/drawing/2014/main" id="{A65D0D20-F150-1FAE-F1C7-B7F80821E34B}"/>
              </a:ext>
            </a:extLst>
          </p:cNvPr>
          <p:cNvSpPr txBox="1"/>
          <p:nvPr/>
        </p:nvSpPr>
        <p:spPr>
          <a:xfrm>
            <a:off x="2656455" y="4912436"/>
            <a:ext cx="3824213" cy="1027176"/>
          </a:xfrm>
          <a:prstGeom prst="rect">
            <a:avLst/>
          </a:prstGeom>
        </p:spPr>
        <p:txBody>
          <a:bodyPr lIns="0" tIns="0" rIns="0" bIns="0" rtlCol="0" anchor="t">
            <a:spAutoFit/>
          </a:bodyPr>
          <a:lstStyle/>
          <a:p>
            <a:pPr>
              <a:lnSpc>
                <a:spcPts val="1631"/>
              </a:lnSpc>
              <a:spcBef>
                <a:spcPct val="0"/>
              </a:spcBef>
            </a:pPr>
            <a:r>
              <a:rPr lang="en-US" sz="1599" spc="52">
                <a:solidFill>
                  <a:srgbClr val="000000"/>
                </a:solidFill>
                <a:latin typeface="Roboto"/>
              </a:rPr>
              <a:t>Los Angeles, CA</a:t>
            </a:r>
          </a:p>
          <a:p>
            <a:pPr>
              <a:lnSpc>
                <a:spcPts val="1631"/>
              </a:lnSpc>
              <a:spcBef>
                <a:spcPct val="0"/>
              </a:spcBef>
            </a:pPr>
            <a:endParaRPr lang="en-US" sz="1599" spc="52">
              <a:solidFill>
                <a:srgbClr val="000000"/>
              </a:solidFill>
              <a:latin typeface="Roboto"/>
            </a:endParaRPr>
          </a:p>
          <a:p>
            <a:pPr>
              <a:lnSpc>
                <a:spcPts val="1631"/>
              </a:lnSpc>
              <a:spcBef>
                <a:spcPct val="0"/>
              </a:spcBef>
            </a:pPr>
            <a:r>
              <a:rPr lang="en-US" sz="1599" spc="52">
                <a:solidFill>
                  <a:srgbClr val="000000"/>
                </a:solidFill>
                <a:latin typeface="Roboto"/>
              </a:rPr>
              <a:t>+ 1 (312) 415.5668</a:t>
            </a:r>
          </a:p>
          <a:p>
            <a:pPr>
              <a:lnSpc>
                <a:spcPts val="1631"/>
              </a:lnSpc>
              <a:spcBef>
                <a:spcPct val="0"/>
              </a:spcBef>
            </a:pPr>
            <a:endParaRPr lang="en-US" sz="1599" spc="52">
              <a:solidFill>
                <a:srgbClr val="000000"/>
              </a:solidFill>
              <a:latin typeface="Roboto"/>
            </a:endParaRPr>
          </a:p>
          <a:p>
            <a:pPr>
              <a:lnSpc>
                <a:spcPts val="1631"/>
              </a:lnSpc>
              <a:spcBef>
                <a:spcPct val="0"/>
              </a:spcBef>
            </a:pPr>
            <a:r>
              <a:rPr lang="en-US" sz="1599" spc="52">
                <a:solidFill>
                  <a:srgbClr val="000000"/>
                </a:solidFill>
                <a:latin typeface="Roboto"/>
              </a:rPr>
              <a:t>chrisbourassa@virentisadvisors.com</a:t>
            </a:r>
          </a:p>
        </p:txBody>
      </p:sp>
      <p:sp>
        <p:nvSpPr>
          <p:cNvPr id="47" name="TextBox 20">
            <a:extLst>
              <a:ext uri="{FF2B5EF4-FFF2-40B4-BE49-F238E27FC236}">
                <a16:creationId xmlns:a16="http://schemas.microsoft.com/office/drawing/2014/main" id="{82623F2F-E072-4DBE-79A3-4812949776E0}"/>
              </a:ext>
            </a:extLst>
          </p:cNvPr>
          <p:cNvSpPr txBox="1"/>
          <p:nvPr/>
        </p:nvSpPr>
        <p:spPr>
          <a:xfrm>
            <a:off x="2338662" y="7118858"/>
            <a:ext cx="3895432" cy="1417701"/>
          </a:xfrm>
          <a:prstGeom prst="rect">
            <a:avLst/>
          </a:prstGeom>
        </p:spPr>
        <p:txBody>
          <a:bodyPr lIns="0" tIns="0" rIns="0" bIns="0" rtlCol="0" anchor="t">
            <a:spAutoFit/>
          </a:bodyPr>
          <a:lstStyle/>
          <a:p>
            <a:pPr>
              <a:lnSpc>
                <a:spcPts val="1631"/>
              </a:lnSpc>
              <a:spcBef>
                <a:spcPct val="0"/>
              </a:spcBef>
            </a:pPr>
            <a:r>
              <a:rPr lang="en-US" sz="1599" spc="52">
                <a:solidFill>
                  <a:srgbClr val="000000"/>
                </a:solidFill>
                <a:latin typeface="Roboto Bold"/>
              </a:rPr>
              <a:t>Master of Business Administration</a:t>
            </a:r>
          </a:p>
          <a:p>
            <a:pPr>
              <a:lnSpc>
                <a:spcPts val="1631"/>
              </a:lnSpc>
              <a:spcBef>
                <a:spcPct val="0"/>
              </a:spcBef>
            </a:pPr>
            <a:r>
              <a:rPr lang="en-US" sz="1599" spc="14">
                <a:solidFill>
                  <a:srgbClr val="000000"/>
                </a:solidFill>
                <a:latin typeface="Roboto"/>
              </a:rPr>
              <a:t>University of North Carolina at Chapel Hill</a:t>
            </a:r>
          </a:p>
          <a:p>
            <a:pPr>
              <a:lnSpc>
                <a:spcPts val="799"/>
              </a:lnSpc>
            </a:pPr>
            <a:endParaRPr lang="en-US" sz="1599" spc="14">
              <a:solidFill>
                <a:srgbClr val="000000"/>
              </a:solidFill>
              <a:latin typeface="Roboto"/>
            </a:endParaRPr>
          </a:p>
          <a:p>
            <a:pPr>
              <a:lnSpc>
                <a:spcPts val="1631"/>
              </a:lnSpc>
              <a:spcBef>
                <a:spcPct val="0"/>
              </a:spcBef>
            </a:pPr>
            <a:r>
              <a:rPr lang="en-US" sz="1599" spc="52">
                <a:solidFill>
                  <a:srgbClr val="000000"/>
                </a:solidFill>
                <a:latin typeface="Roboto Bold"/>
              </a:rPr>
              <a:t>Master of Science, Taxation</a:t>
            </a:r>
          </a:p>
          <a:p>
            <a:pPr>
              <a:lnSpc>
                <a:spcPts val="1631"/>
              </a:lnSpc>
              <a:spcBef>
                <a:spcPct val="0"/>
              </a:spcBef>
            </a:pPr>
            <a:r>
              <a:rPr lang="en-US" sz="1599" spc="52">
                <a:solidFill>
                  <a:srgbClr val="000000"/>
                </a:solidFill>
                <a:latin typeface="Roboto"/>
              </a:rPr>
              <a:t>Golden Gate University</a:t>
            </a:r>
          </a:p>
          <a:p>
            <a:pPr>
              <a:lnSpc>
                <a:spcPts val="799"/>
              </a:lnSpc>
            </a:pPr>
            <a:endParaRPr lang="en-US" sz="1599" spc="52">
              <a:solidFill>
                <a:srgbClr val="000000"/>
              </a:solidFill>
              <a:latin typeface="Roboto"/>
            </a:endParaRPr>
          </a:p>
          <a:p>
            <a:pPr>
              <a:lnSpc>
                <a:spcPts val="1631"/>
              </a:lnSpc>
              <a:spcBef>
                <a:spcPct val="0"/>
              </a:spcBef>
            </a:pPr>
            <a:r>
              <a:rPr lang="en-US" sz="1599" spc="52">
                <a:solidFill>
                  <a:srgbClr val="000000"/>
                </a:solidFill>
                <a:latin typeface="Roboto Bold"/>
              </a:rPr>
              <a:t>Bachelor of Science</a:t>
            </a:r>
          </a:p>
          <a:p>
            <a:pPr>
              <a:lnSpc>
                <a:spcPts val="1631"/>
              </a:lnSpc>
              <a:spcBef>
                <a:spcPct val="0"/>
              </a:spcBef>
            </a:pPr>
            <a:r>
              <a:rPr lang="en-US" sz="1599" spc="52">
                <a:solidFill>
                  <a:srgbClr val="000000"/>
                </a:solidFill>
                <a:latin typeface="Roboto"/>
              </a:rPr>
              <a:t>Chapman University</a:t>
            </a:r>
          </a:p>
        </p:txBody>
      </p:sp>
      <p:grpSp>
        <p:nvGrpSpPr>
          <p:cNvPr id="48" name="Group 21">
            <a:extLst>
              <a:ext uri="{FF2B5EF4-FFF2-40B4-BE49-F238E27FC236}">
                <a16:creationId xmlns:a16="http://schemas.microsoft.com/office/drawing/2014/main" id="{FED1D1B1-5580-F8ED-A638-3DD436E2CC56}"/>
              </a:ext>
            </a:extLst>
          </p:cNvPr>
          <p:cNvGrpSpPr/>
          <p:nvPr/>
        </p:nvGrpSpPr>
        <p:grpSpPr>
          <a:xfrm>
            <a:off x="2176737" y="6649277"/>
            <a:ext cx="4170784" cy="374331"/>
            <a:chOff x="0" y="0"/>
            <a:chExt cx="1098478" cy="98589"/>
          </a:xfrm>
        </p:grpSpPr>
        <p:sp>
          <p:nvSpPr>
            <p:cNvPr id="49" name="Freeform 22">
              <a:extLst>
                <a:ext uri="{FF2B5EF4-FFF2-40B4-BE49-F238E27FC236}">
                  <a16:creationId xmlns:a16="http://schemas.microsoft.com/office/drawing/2014/main" id="{F877A663-F490-46D1-C1BB-10DC606BEF01}"/>
                </a:ext>
              </a:extLst>
            </p:cNvPr>
            <p:cNvSpPr/>
            <p:nvPr/>
          </p:nvSpPr>
          <p:spPr>
            <a:xfrm>
              <a:off x="0" y="0"/>
              <a:ext cx="1098478" cy="98589"/>
            </a:xfrm>
            <a:custGeom>
              <a:avLst/>
              <a:gdLst/>
              <a:ahLst/>
              <a:cxnLst/>
              <a:rect l="l" t="t" r="r" b="b"/>
              <a:pathLst>
                <a:path w="1098478" h="98589">
                  <a:moveTo>
                    <a:pt x="0" y="0"/>
                  </a:moveTo>
                  <a:lnTo>
                    <a:pt x="1098478" y="0"/>
                  </a:lnTo>
                  <a:lnTo>
                    <a:pt x="1098478" y="98589"/>
                  </a:lnTo>
                  <a:lnTo>
                    <a:pt x="0" y="98589"/>
                  </a:lnTo>
                  <a:close/>
                </a:path>
              </a:pathLst>
            </a:custGeom>
            <a:solidFill>
              <a:srgbClr val="4F9C40"/>
            </a:solidFill>
          </p:spPr>
          <p:txBody>
            <a:bodyPr/>
            <a:lstStyle/>
            <a:p>
              <a:endParaRPr lang="en-US"/>
            </a:p>
          </p:txBody>
        </p:sp>
        <p:sp>
          <p:nvSpPr>
            <p:cNvPr id="50" name="TextBox 23">
              <a:extLst>
                <a:ext uri="{FF2B5EF4-FFF2-40B4-BE49-F238E27FC236}">
                  <a16:creationId xmlns:a16="http://schemas.microsoft.com/office/drawing/2014/main" id="{9133E73F-28ED-F0B8-630D-BB0D8C0FC23C}"/>
                </a:ext>
              </a:extLst>
            </p:cNvPr>
            <p:cNvSpPr txBox="1"/>
            <p:nvPr/>
          </p:nvSpPr>
          <p:spPr>
            <a:xfrm>
              <a:off x="0" y="19050"/>
              <a:ext cx="1098478" cy="79539"/>
            </a:xfrm>
            <a:prstGeom prst="rect">
              <a:avLst/>
            </a:prstGeom>
          </p:spPr>
          <p:txBody>
            <a:bodyPr lIns="50800" tIns="50800" rIns="50800" bIns="50800" rtlCol="0" anchor="ctr"/>
            <a:lstStyle/>
            <a:p>
              <a:pPr algn="ctr">
                <a:lnSpc>
                  <a:spcPts val="2039"/>
                </a:lnSpc>
              </a:pPr>
              <a:endParaRPr/>
            </a:p>
          </p:txBody>
        </p:sp>
      </p:grpSp>
      <p:sp>
        <p:nvSpPr>
          <p:cNvPr id="51" name="TextBox 24">
            <a:extLst>
              <a:ext uri="{FF2B5EF4-FFF2-40B4-BE49-F238E27FC236}">
                <a16:creationId xmlns:a16="http://schemas.microsoft.com/office/drawing/2014/main" id="{DB8A5469-E843-60A4-953F-F818EFA89752}"/>
              </a:ext>
            </a:extLst>
          </p:cNvPr>
          <p:cNvSpPr txBox="1"/>
          <p:nvPr/>
        </p:nvSpPr>
        <p:spPr>
          <a:xfrm>
            <a:off x="2443437" y="6592127"/>
            <a:ext cx="1588787" cy="421386"/>
          </a:xfrm>
          <a:prstGeom prst="rect">
            <a:avLst/>
          </a:prstGeom>
        </p:spPr>
        <p:txBody>
          <a:bodyPr lIns="0" tIns="0" rIns="0" bIns="0" rtlCol="0" anchor="t">
            <a:spAutoFit/>
          </a:bodyPr>
          <a:lstStyle/>
          <a:p>
            <a:pPr marL="0" lvl="0" indent="0">
              <a:lnSpc>
                <a:spcPts val="3311"/>
              </a:lnSpc>
              <a:spcBef>
                <a:spcPct val="0"/>
              </a:spcBef>
            </a:pPr>
            <a:r>
              <a:rPr lang="en-US" sz="2400" spc="84">
                <a:solidFill>
                  <a:srgbClr val="FFFFFF"/>
                </a:solidFill>
                <a:latin typeface="Roboto Condensed Bold"/>
              </a:rPr>
              <a:t>Education</a:t>
            </a:r>
          </a:p>
        </p:txBody>
      </p:sp>
      <p:sp>
        <p:nvSpPr>
          <p:cNvPr id="52" name="TextBox 25">
            <a:extLst>
              <a:ext uri="{FF2B5EF4-FFF2-40B4-BE49-F238E27FC236}">
                <a16:creationId xmlns:a16="http://schemas.microsoft.com/office/drawing/2014/main" id="{5AFE2CFF-0A19-A60D-0C08-AEE88948118F}"/>
              </a:ext>
            </a:extLst>
          </p:cNvPr>
          <p:cNvSpPr txBox="1"/>
          <p:nvPr/>
        </p:nvSpPr>
        <p:spPr>
          <a:xfrm>
            <a:off x="2443437" y="4281452"/>
            <a:ext cx="1588787" cy="421386"/>
          </a:xfrm>
          <a:prstGeom prst="rect">
            <a:avLst/>
          </a:prstGeom>
        </p:spPr>
        <p:txBody>
          <a:bodyPr lIns="0" tIns="0" rIns="0" bIns="0" rtlCol="0" anchor="t">
            <a:spAutoFit/>
          </a:bodyPr>
          <a:lstStyle/>
          <a:p>
            <a:pPr marL="0" lvl="0" indent="0">
              <a:lnSpc>
                <a:spcPts val="3311"/>
              </a:lnSpc>
              <a:spcBef>
                <a:spcPct val="0"/>
              </a:spcBef>
            </a:pPr>
            <a:r>
              <a:rPr lang="en-US" sz="2400" spc="84">
                <a:solidFill>
                  <a:srgbClr val="FFFFFF"/>
                </a:solidFill>
                <a:latin typeface="Roboto Condensed Bold"/>
              </a:rPr>
              <a:t>Contact</a:t>
            </a:r>
          </a:p>
        </p:txBody>
      </p:sp>
      <p:sp>
        <p:nvSpPr>
          <p:cNvPr id="53" name="TextBox 26">
            <a:extLst>
              <a:ext uri="{FF2B5EF4-FFF2-40B4-BE49-F238E27FC236}">
                <a16:creationId xmlns:a16="http://schemas.microsoft.com/office/drawing/2014/main" id="{97217AD9-E52D-703D-271C-D93CCAA6E5E9}"/>
              </a:ext>
            </a:extLst>
          </p:cNvPr>
          <p:cNvSpPr txBox="1"/>
          <p:nvPr/>
        </p:nvSpPr>
        <p:spPr>
          <a:xfrm>
            <a:off x="6566393" y="3762793"/>
            <a:ext cx="9162650" cy="4837167"/>
          </a:xfrm>
          <a:prstGeom prst="rect">
            <a:avLst/>
          </a:prstGeom>
        </p:spPr>
        <p:txBody>
          <a:bodyPr lIns="0" tIns="0" rIns="0" bIns="0" rtlCol="0" anchor="t">
            <a:spAutoFit/>
          </a:bodyPr>
          <a:lstStyle/>
          <a:p>
            <a:pPr>
              <a:lnSpc>
                <a:spcPts val="1631"/>
              </a:lnSpc>
            </a:pPr>
            <a:r>
              <a:rPr lang="en-US" sz="1599" spc="52">
                <a:solidFill>
                  <a:srgbClr val="000000"/>
                </a:solidFill>
                <a:latin typeface="Roboto Condensed"/>
              </a:rPr>
              <a:t>Chris brings 17 years of corporate tax advisory and tax equity financing experience to the firm, providing project finance advisory and private investment banking services to renewable energy clients focused on the waste-to-value space. Typical scope includes:</a:t>
            </a:r>
          </a:p>
          <a:p>
            <a:pPr>
              <a:lnSpc>
                <a:spcPts val="927"/>
              </a:lnSpc>
            </a:pPr>
            <a:endParaRPr lang="en-US" sz="1599" spc="52">
              <a:solidFill>
                <a:srgbClr val="000000"/>
              </a:solidFill>
              <a:latin typeface="Roboto Condensed"/>
            </a:endParaRPr>
          </a:p>
          <a:p>
            <a:pPr marL="345354" lvl="1" indent="-172677">
              <a:lnSpc>
                <a:spcPts val="1631"/>
              </a:lnSpc>
              <a:buFont typeface="Arial"/>
              <a:buChar char="•"/>
            </a:pPr>
            <a:r>
              <a:rPr lang="en-US" sz="1599" spc="52">
                <a:solidFill>
                  <a:srgbClr val="000000"/>
                </a:solidFill>
                <a:latin typeface="Roboto Condensed"/>
              </a:rPr>
              <a:t>­Tax incentives eligibility and optimization </a:t>
            </a:r>
          </a:p>
          <a:p>
            <a:pPr marL="345354" lvl="1" indent="-172677">
              <a:lnSpc>
                <a:spcPts val="1631"/>
              </a:lnSpc>
              <a:buFont typeface="Arial"/>
              <a:buChar char="•"/>
            </a:pPr>
            <a:r>
              <a:rPr lang="en-US" sz="1599" spc="52">
                <a:solidFill>
                  <a:srgbClr val="000000"/>
                </a:solidFill>
                <a:latin typeface="Roboto Condensed"/>
              </a:rPr>
              <a:t>Financial modeling</a:t>
            </a:r>
          </a:p>
          <a:p>
            <a:pPr marL="345354" lvl="1" indent="-172677">
              <a:lnSpc>
                <a:spcPts val="1631"/>
              </a:lnSpc>
              <a:buFont typeface="Arial"/>
              <a:buChar char="•"/>
            </a:pPr>
            <a:r>
              <a:rPr lang="en-US" sz="1599" spc="52">
                <a:solidFill>
                  <a:srgbClr val="000000"/>
                </a:solidFill>
                <a:latin typeface="Roboto Condensed"/>
              </a:rPr>
              <a:t>­Deal structuring and valuation </a:t>
            </a:r>
          </a:p>
          <a:p>
            <a:pPr marL="345354" lvl="1" indent="-172677">
              <a:lnSpc>
                <a:spcPts val="1631"/>
              </a:lnSpc>
              <a:buFont typeface="Arial"/>
              <a:buChar char="•"/>
            </a:pPr>
            <a:r>
              <a:rPr lang="en-US" sz="1599" spc="52">
                <a:solidFill>
                  <a:srgbClr val="000000"/>
                </a:solidFill>
                <a:latin typeface="Roboto Condensed"/>
              </a:rPr>
              <a:t>­Identification and sourcing of capital needs</a:t>
            </a:r>
          </a:p>
          <a:p>
            <a:pPr>
              <a:lnSpc>
                <a:spcPts val="1631"/>
              </a:lnSpc>
            </a:pPr>
            <a:endParaRPr lang="en-US" sz="1599" spc="52">
              <a:solidFill>
                <a:srgbClr val="000000"/>
              </a:solidFill>
              <a:latin typeface="Roboto Condensed"/>
            </a:endParaRPr>
          </a:p>
          <a:p>
            <a:pPr>
              <a:lnSpc>
                <a:spcPts val="1631"/>
              </a:lnSpc>
            </a:pPr>
            <a:r>
              <a:rPr lang="en-US" sz="1599" spc="52">
                <a:solidFill>
                  <a:srgbClr val="000000"/>
                </a:solidFill>
                <a:latin typeface="Roboto Condensed"/>
              </a:rPr>
              <a:t>Prior to joining Virentis, Chris spent a year with Baker Tilly Capital’s Energy and Infrastructure group and five years with the Global Corporate and Investment Banking business at MUFG Union Bank. Key responsibilities included:</a:t>
            </a:r>
          </a:p>
          <a:p>
            <a:pPr>
              <a:lnSpc>
                <a:spcPts val="799"/>
              </a:lnSpc>
            </a:pPr>
            <a:endParaRPr lang="en-US" sz="1599" spc="52">
              <a:solidFill>
                <a:srgbClr val="000000"/>
              </a:solidFill>
              <a:latin typeface="Roboto Condensed"/>
            </a:endParaRPr>
          </a:p>
          <a:p>
            <a:pPr marL="345354" lvl="1" indent="-172677">
              <a:lnSpc>
                <a:spcPts val="1631"/>
              </a:lnSpc>
              <a:buFont typeface="Arial"/>
              <a:buChar char="•"/>
            </a:pPr>
            <a:r>
              <a:rPr lang="en-US" sz="1599" spc="52">
                <a:solidFill>
                  <a:srgbClr val="000000"/>
                </a:solidFill>
                <a:latin typeface="Roboto Condensed"/>
              </a:rPr>
              <a:t>Built tax equity and tax lease structure deal pricing models to analyze investment returns and risk profiles in support of a &gt;$4B portfolio consisting of &gt;40 tax equity financings for wind and solar projects as well as &gt;100 tax advantaged lease transactions. </a:t>
            </a:r>
          </a:p>
          <a:p>
            <a:pPr marL="345354" lvl="1" indent="-172677">
              <a:lnSpc>
                <a:spcPts val="1631"/>
              </a:lnSpc>
              <a:buFont typeface="Arial"/>
              <a:buChar char="•"/>
            </a:pPr>
            <a:r>
              <a:rPr lang="en-US" sz="1599" spc="52">
                <a:solidFill>
                  <a:srgbClr val="000000"/>
                </a:solidFill>
                <a:latin typeface="Roboto Condensed"/>
              </a:rPr>
              <a:t>Monitored projects for contractual compliance and alignment to earnings and budgeting projections. </a:t>
            </a:r>
          </a:p>
          <a:p>
            <a:pPr marL="345354" lvl="1" indent="-172677">
              <a:lnSpc>
                <a:spcPts val="1631"/>
              </a:lnSpc>
              <a:buFont typeface="Arial"/>
              <a:buChar char="•"/>
            </a:pPr>
            <a:r>
              <a:rPr lang="en-US" sz="1599" spc="52">
                <a:solidFill>
                  <a:srgbClr val="000000"/>
                </a:solidFill>
                <a:latin typeface="Roboto Condensed"/>
              </a:rPr>
              <a:t>Developed and communicated tax credit optimization and monetization strategies to US LOB’s.</a:t>
            </a:r>
          </a:p>
          <a:p>
            <a:pPr marL="345354" lvl="1" indent="-172677">
              <a:lnSpc>
                <a:spcPts val="1631"/>
              </a:lnSpc>
              <a:buFont typeface="Arial"/>
              <a:buChar char="•"/>
            </a:pPr>
            <a:r>
              <a:rPr lang="en-US" sz="1599" spc="52">
                <a:solidFill>
                  <a:srgbClr val="000000"/>
                </a:solidFill>
                <a:latin typeface="Roboto Condensed"/>
              </a:rPr>
              <a:t>Lead development and implementation of a bank-wide US tax capacity policy framework</a:t>
            </a:r>
          </a:p>
          <a:p>
            <a:pPr>
              <a:lnSpc>
                <a:spcPts val="1631"/>
              </a:lnSpc>
            </a:pPr>
            <a:endParaRPr lang="en-US" sz="1599" spc="52">
              <a:solidFill>
                <a:srgbClr val="000000"/>
              </a:solidFill>
              <a:latin typeface="Roboto Condensed"/>
            </a:endParaRPr>
          </a:p>
          <a:p>
            <a:pPr>
              <a:lnSpc>
                <a:spcPts val="1631"/>
              </a:lnSpc>
            </a:pPr>
            <a:r>
              <a:rPr lang="en-US" sz="1599" spc="52">
                <a:solidFill>
                  <a:srgbClr val="000000"/>
                </a:solidFill>
                <a:latin typeface="Roboto Condensed"/>
              </a:rPr>
              <a:t>Prior to 2016, Chris was a Senior Manager in KPMG’s national Tax Ignition practice in addition to holding various managerial roles in corporate tax, specializing in tax reporting (SOX 404) and compliance related to passive equity partnerships, and tax lease structures. Chris lead &gt;20 projects for banking and Fortune 50 clients, providing tax strategy and process advisory to optimize tax cash efficiencies. </a:t>
            </a:r>
          </a:p>
          <a:p>
            <a:pPr>
              <a:lnSpc>
                <a:spcPts val="1631"/>
              </a:lnSpc>
              <a:spcBef>
                <a:spcPct val="0"/>
              </a:spcBef>
            </a:pPr>
            <a:endParaRPr lang="en-US" sz="1599" spc="52">
              <a:solidFill>
                <a:srgbClr val="000000"/>
              </a:solidFill>
              <a:latin typeface="Roboto Condensed"/>
            </a:endParaRPr>
          </a:p>
        </p:txBody>
      </p:sp>
      <p:sp>
        <p:nvSpPr>
          <p:cNvPr id="55" name="Freeform 27">
            <a:extLst>
              <a:ext uri="{FF2B5EF4-FFF2-40B4-BE49-F238E27FC236}">
                <a16:creationId xmlns:a16="http://schemas.microsoft.com/office/drawing/2014/main" id="{3A5A759D-DD14-136F-F20E-CC5C4017B4DD}"/>
              </a:ext>
            </a:extLst>
          </p:cNvPr>
          <p:cNvSpPr/>
          <p:nvPr/>
        </p:nvSpPr>
        <p:spPr>
          <a:xfrm>
            <a:off x="2289144" y="1276260"/>
            <a:ext cx="2086934" cy="2663484"/>
          </a:xfrm>
          <a:custGeom>
            <a:avLst/>
            <a:gdLst/>
            <a:ahLst/>
            <a:cxnLst/>
            <a:rect l="l" t="t" r="r" b="b"/>
            <a:pathLst>
              <a:path w="2387948" h="3343127">
                <a:moveTo>
                  <a:pt x="0" y="0"/>
                </a:moveTo>
                <a:lnTo>
                  <a:pt x="2387948" y="0"/>
                </a:lnTo>
                <a:lnTo>
                  <a:pt x="2387948" y="3343127"/>
                </a:lnTo>
                <a:lnTo>
                  <a:pt x="0" y="3343127"/>
                </a:lnTo>
                <a:lnTo>
                  <a:pt x="0" y="0"/>
                </a:lnTo>
                <a:close/>
              </a:path>
            </a:pathLst>
          </a:custGeom>
          <a:blipFill>
            <a:blip r:embed="rId8"/>
            <a:stretch>
              <a:fillRect/>
            </a:stretch>
          </a:blipFill>
          <a:ln w="57150" cap="sq">
            <a:solidFill>
              <a:srgbClr val="001C55"/>
            </a:solidFill>
            <a:prstDash val="solid"/>
            <a:miter/>
          </a:ln>
        </p:spPr>
        <p:txBody>
          <a:bodyPr/>
          <a:lstStyle/>
          <a:p>
            <a:endParaRPr lang="en-US"/>
          </a:p>
        </p:txBody>
      </p:sp>
    </p:spTree>
    <p:extLst>
      <p:ext uri="{BB962C8B-B14F-4D97-AF65-F5344CB8AC3E}">
        <p14:creationId xmlns:p14="http://schemas.microsoft.com/office/powerpoint/2010/main" val="151980323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rentis">
      <a:majorFont>
        <a:latin typeface="Roboto Bold"/>
        <a:ea typeface=""/>
        <a:cs typeface=""/>
      </a:majorFont>
      <a:minorFont>
        <a:latin typeface="Roboto Th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Virentis">
      <a:dk1>
        <a:srgbClr val="005482"/>
      </a:dk1>
      <a:lt1>
        <a:sysClr val="window" lastClr="FFFFFF"/>
      </a:lt1>
      <a:dk2>
        <a:srgbClr val="000000"/>
      </a:dk2>
      <a:lt2>
        <a:srgbClr val="DFE3E5"/>
      </a:lt2>
      <a:accent1>
        <a:srgbClr val="509B40"/>
      </a:accent1>
      <a:accent2>
        <a:srgbClr val="005482"/>
      </a:accent2>
      <a:accent3>
        <a:srgbClr val="E7D295"/>
      </a:accent3>
      <a:accent4>
        <a:srgbClr val="858A82"/>
      </a:accent4>
      <a:accent5>
        <a:srgbClr val="A4C660"/>
      </a:accent5>
      <a:accent6>
        <a:srgbClr val="3EA3CB"/>
      </a:accent6>
      <a:hlink>
        <a:srgbClr val="509B40"/>
      </a:hlink>
      <a:folHlink>
        <a:srgbClr val="509B40"/>
      </a:folHlink>
    </a:clrScheme>
    <a:fontScheme name="Virentis">
      <a:majorFont>
        <a:latin typeface="Roboto Black"/>
        <a:ea typeface=""/>
        <a:cs typeface=""/>
      </a:majorFont>
      <a:minorFont>
        <a:latin typeface="Roboto"/>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Integral">
  <a:themeElements>
    <a:clrScheme name="Virentis">
      <a:dk1>
        <a:srgbClr val="005482"/>
      </a:dk1>
      <a:lt1>
        <a:sysClr val="window" lastClr="FFFFFF"/>
      </a:lt1>
      <a:dk2>
        <a:srgbClr val="000000"/>
      </a:dk2>
      <a:lt2>
        <a:srgbClr val="DFE3E5"/>
      </a:lt2>
      <a:accent1>
        <a:srgbClr val="509B40"/>
      </a:accent1>
      <a:accent2>
        <a:srgbClr val="005482"/>
      </a:accent2>
      <a:accent3>
        <a:srgbClr val="E7D295"/>
      </a:accent3>
      <a:accent4>
        <a:srgbClr val="858A82"/>
      </a:accent4>
      <a:accent5>
        <a:srgbClr val="A4C660"/>
      </a:accent5>
      <a:accent6>
        <a:srgbClr val="3EA3CB"/>
      </a:accent6>
      <a:hlink>
        <a:srgbClr val="509B40"/>
      </a:hlink>
      <a:folHlink>
        <a:srgbClr val="509B40"/>
      </a:folHlink>
    </a:clrScheme>
    <a:fontScheme name="Virentis">
      <a:majorFont>
        <a:latin typeface="Roboto Black"/>
        <a:ea typeface=""/>
        <a:cs typeface=""/>
      </a:majorFont>
      <a:minorFont>
        <a:latin typeface="Roboto"/>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967</TotalTime>
  <Words>1505</Words>
  <Application>Microsoft Office PowerPoint</Application>
  <PresentationFormat>Custom</PresentationFormat>
  <Paragraphs>147</Paragraphs>
  <Slides>9</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vt:i4>
      </vt:variant>
    </vt:vector>
  </HeadingPairs>
  <TitlesOfParts>
    <vt:vector size="22" baseType="lpstr">
      <vt:lpstr>Roboto Black</vt:lpstr>
      <vt:lpstr>Roboto Thin</vt:lpstr>
      <vt:lpstr>Wingdings 3</vt:lpstr>
      <vt:lpstr>Roboto</vt:lpstr>
      <vt:lpstr>Calibri</vt:lpstr>
      <vt:lpstr>Roboto Condensed</vt:lpstr>
      <vt:lpstr>Roboto Condensed Bold</vt:lpstr>
      <vt:lpstr>Tw Cen MT</vt:lpstr>
      <vt:lpstr>Arial</vt:lpstr>
      <vt:lpstr>Roboto Bold</vt:lpstr>
      <vt:lpstr>Title Page</vt:lpstr>
      <vt:lpstr>Integral</vt:lpstr>
      <vt:lpstr>1_Integral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Virentis Tax Credit Deck</dc:title>
  <dc:creator>Mike Land</dc:creator>
  <cp:lastModifiedBy>Max Vernier</cp:lastModifiedBy>
  <cp:revision>35</cp:revision>
  <cp:lastPrinted>2023-10-15T20:18:03Z</cp:lastPrinted>
  <dcterms:created xsi:type="dcterms:W3CDTF">2006-08-16T00:00:00Z</dcterms:created>
  <dcterms:modified xsi:type="dcterms:W3CDTF">2025-03-11T15:22:29Z</dcterms:modified>
  <dc:identifier>DAFuI0w5Is0</dc:identifier>
</cp:coreProperties>
</file>